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9" r:id="rId4"/>
    <p:sldId id="300" r:id="rId5"/>
    <p:sldId id="287" r:id="rId6"/>
    <p:sldId id="288" r:id="rId7"/>
    <p:sldId id="297" r:id="rId8"/>
    <p:sldId id="295" r:id="rId9"/>
    <p:sldId id="310" r:id="rId10"/>
    <p:sldId id="291" r:id="rId11"/>
    <p:sldId id="301" r:id="rId12"/>
    <p:sldId id="302" r:id="rId13"/>
    <p:sldId id="289" r:id="rId14"/>
    <p:sldId id="265" r:id="rId15"/>
    <p:sldId id="263" r:id="rId16"/>
    <p:sldId id="259" r:id="rId17"/>
    <p:sldId id="261" r:id="rId18"/>
    <p:sldId id="270" r:id="rId19"/>
    <p:sldId id="269" r:id="rId20"/>
    <p:sldId id="268" r:id="rId21"/>
    <p:sldId id="274" r:id="rId22"/>
    <p:sldId id="271" r:id="rId23"/>
    <p:sldId id="262" r:id="rId24"/>
    <p:sldId id="277" r:id="rId25"/>
    <p:sldId id="312" r:id="rId26"/>
    <p:sldId id="315" r:id="rId27"/>
    <p:sldId id="317" r:id="rId2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FF99"/>
    <a:srgbClr val="66FFFF"/>
    <a:srgbClr val="99CC00"/>
    <a:srgbClr val="669900"/>
    <a:srgbClr val="0000FF"/>
    <a:srgbClr val="66CC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/>
    <p:restoredTop sz="94679"/>
  </p:normalViewPr>
  <p:slideViewPr>
    <p:cSldViewPr showGuides="1">
      <p:cViewPr>
        <p:scale>
          <a:sx n="100" d="100"/>
          <a:sy n="100" d="100"/>
        </p:scale>
        <p:origin x="-194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kumimoji="1"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kumimoji="1"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microsoft.com/office/2007/relationships/media" Target="file:///F:\2006&#24180;\&#21021;&#32654;16&#20876;\&#31532;&#20108;&#35838;\&#28180;&#27468;&#21809;&#26202;.mp3" TargetMode="External"/><Relationship Id="rId1" Type="http://schemas.openxmlformats.org/officeDocument/2006/relationships/audio" Target="file:///F:\2006&#24180;\&#21021;&#32654;16&#20876;\&#31532;&#20108;&#35838;\&#28180;&#27468;&#21809;&#26202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microsoft.com/office/2007/relationships/media" Target="file:///F:\2006&#24180;\&#21021;&#32654;16&#20876;\&#31532;&#20108;&#35838;\&#24179;&#27801;&#33853;&#38593;.mp3" TargetMode="External"/><Relationship Id="rId2" Type="http://schemas.openxmlformats.org/officeDocument/2006/relationships/audio" Target="file:///F:\2006&#24180;\&#21021;&#32654;16&#20876;\&#31532;&#20108;&#35838;\&#24179;&#27801;&#33853;&#38593;.mp3" TargetMode="External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64" name="渔歌唱晚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85800" y="5867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extBox 7"/>
          <p:cNvSpPr txBox="1"/>
          <p:nvPr/>
        </p:nvSpPr>
        <p:spPr>
          <a:xfrm>
            <a:off x="1187450" y="1773238"/>
            <a:ext cx="74168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6600" dirty="0">
                <a:latin typeface="方正综艺简体" pitchFamily="2" charset="-122"/>
                <a:ea typeface="方正综艺简体" pitchFamily="2" charset="-122"/>
              </a:rPr>
              <a:t>中国山水画的意境</a:t>
            </a:r>
            <a:endParaRPr lang="zh-CN" altLang="en-US" sz="6600" dirty="0">
              <a:latin typeface="方正综艺简体" pitchFamily="2" charset="-122"/>
              <a:ea typeface="方正综艺简体" pitchFamily="2" charset="-122"/>
            </a:endParaRPr>
          </a:p>
        </p:txBody>
      </p:sp>
      <p:sp>
        <p:nvSpPr>
          <p:cNvPr id="2052" name="TextBox 8"/>
          <p:cNvSpPr txBox="1"/>
          <p:nvPr/>
        </p:nvSpPr>
        <p:spPr>
          <a:xfrm>
            <a:off x="6664325" y="4005263"/>
            <a:ext cx="17240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dirty="0">
                <a:solidFill>
                  <a:srgbClr val="7030A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李吉福</a:t>
            </a:r>
            <a:endParaRPr lang="zh-CN" altLang="en-US" sz="4000" dirty="0">
              <a:solidFill>
                <a:srgbClr val="7030A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Line 11"/>
          <p:cNvSpPr/>
          <p:nvPr/>
        </p:nvSpPr>
        <p:spPr>
          <a:xfrm>
            <a:off x="8153400" y="-533400"/>
            <a:ext cx="76200" cy="7924800"/>
          </a:xfrm>
          <a:prstGeom prst="line">
            <a:avLst/>
          </a:prstGeom>
          <a:ln w="63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48130" name="Picture 2" descr="黄山松－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0200" y="115888"/>
            <a:ext cx="3752850" cy="4826000"/>
          </a:xfrm>
          <a:prstGeom prst="rect">
            <a:avLst/>
          </a:prstGeom>
          <a:noFill/>
          <a:ln w="9525" cap="flat" cmpd="sng">
            <a:solidFill>
              <a:srgbClr val="EAEAEA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8132" name="Picture 4" descr="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3035300" cy="3906838"/>
          </a:xfrm>
          <a:prstGeom prst="rect">
            <a:avLst/>
          </a:prstGeom>
          <a:noFill/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8134" name="Text Box 6"/>
          <p:cNvSpPr txBox="1"/>
          <p:nvPr/>
        </p:nvSpPr>
        <p:spPr>
          <a:xfrm>
            <a:off x="1042988" y="4616450"/>
            <a:ext cx="1600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latin typeface="幼圆" pitchFamily="49" charset="-122"/>
                <a:ea typeface="幼圆" pitchFamily="49" charset="-122"/>
              </a:rPr>
              <a:t>松  （摄影）</a:t>
            </a:r>
            <a:endParaRPr lang="zh-CN" altLang="en-US" sz="2000" b="1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48136" name="Text Box 8"/>
          <p:cNvSpPr txBox="1"/>
          <p:nvPr/>
        </p:nvSpPr>
        <p:spPr>
          <a:xfrm>
            <a:off x="4878388" y="5408613"/>
            <a:ext cx="2286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latin typeface="幼圆" pitchFamily="49" charset="-122"/>
                <a:ea typeface="幼圆" pitchFamily="49" charset="-122"/>
              </a:rPr>
              <a:t>黄山松  潘天寿</a:t>
            </a:r>
            <a:endParaRPr lang="zh-CN" altLang="en-US" sz="2000" b="1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271" name="Text Box 9"/>
          <p:cNvSpPr txBox="1"/>
          <p:nvPr/>
        </p:nvSpPr>
        <p:spPr>
          <a:xfrm>
            <a:off x="8070850" y="304800"/>
            <a:ext cx="800100" cy="25908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方正姚体" pitchFamily="2" charset="-122"/>
              </a:rPr>
              <a:t>学会比较</a:t>
            </a:r>
            <a:endParaRPr lang="zh-CN" altLang="en-US" sz="4000" b="1" dirty="0">
              <a:solidFill>
                <a:srgbClr val="7030A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  <p:bldP spid="481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4" name="Picture 2050" descr="范宽－溪山行旅pg"/>
          <p:cNvPicPr>
            <a:picLocks noChangeAspect="1"/>
          </p:cNvPicPr>
          <p:nvPr/>
        </p:nvPicPr>
        <p:blipFill>
          <a:blip r:embed="rId1">
            <a:lum contrast="6000"/>
          </a:blip>
          <a:stretch>
            <a:fillRect/>
          </a:stretch>
        </p:blipFill>
        <p:spPr>
          <a:xfrm>
            <a:off x="1600200" y="1143000"/>
            <a:ext cx="2181225" cy="4572000"/>
          </a:xfrm>
          <a:prstGeom prst="rect">
            <a:avLst/>
          </a:prstGeom>
          <a:noFill/>
          <a:ln w="190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9155" name="Picture 2051" descr="李可染－层临浸染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219200"/>
            <a:ext cx="2816225" cy="4267200"/>
          </a:xfrm>
          <a:prstGeom prst="rect">
            <a:avLst/>
          </a:prstGeom>
          <a:noFill/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292" name="Text Box 2052"/>
          <p:cNvSpPr txBox="1"/>
          <p:nvPr/>
        </p:nvSpPr>
        <p:spPr>
          <a:xfrm>
            <a:off x="6781800" y="0"/>
            <a:ext cx="2514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方正姚体" pitchFamily="2" charset="-122"/>
              </a:rPr>
              <a:t>学会比较</a:t>
            </a:r>
            <a:endParaRPr lang="zh-CN" altLang="en-US" sz="4000" b="1" dirty="0">
              <a:solidFill>
                <a:srgbClr val="7030A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49157" name="Text Box 2053"/>
          <p:cNvSpPr txBox="1"/>
          <p:nvPr/>
        </p:nvSpPr>
        <p:spPr>
          <a:xfrm>
            <a:off x="762000" y="5943600"/>
            <a:ext cx="3505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latin typeface="幼圆" pitchFamily="49" charset="-122"/>
                <a:ea typeface="幼圆" pitchFamily="49" charset="-122"/>
              </a:rPr>
              <a:t>溪山行旅图 范宽（宋）</a:t>
            </a:r>
            <a:endParaRPr lang="zh-CN" altLang="en-US" sz="2000" b="1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49158" name="Text Box 2054"/>
          <p:cNvSpPr txBox="1"/>
          <p:nvPr/>
        </p:nvSpPr>
        <p:spPr>
          <a:xfrm>
            <a:off x="5181600" y="5867400"/>
            <a:ext cx="2514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latin typeface="宋体" panose="02010600030101010101" pitchFamily="2" charset="-122"/>
                <a:ea typeface="幼圆" pitchFamily="49" charset="-122"/>
              </a:rPr>
              <a:t>万山红遍   李可染</a:t>
            </a:r>
            <a:endParaRPr lang="zh-CN" altLang="en-US" sz="2000" b="1" dirty="0">
              <a:latin typeface="宋体" panose="02010600030101010101" pitchFamily="2" charset="-122"/>
              <a:ea typeface="幼圆" pitchFamily="49" charset="-122"/>
            </a:endParaRPr>
          </a:p>
        </p:txBody>
      </p:sp>
      <p:sp>
        <p:nvSpPr>
          <p:cNvPr id="49159" name="Text Box 2055"/>
          <p:cNvSpPr txBox="1"/>
          <p:nvPr/>
        </p:nvSpPr>
        <p:spPr>
          <a:xfrm>
            <a:off x="0" y="228600"/>
            <a:ext cx="6858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华文新魏" pitchFamily="2" charset="-122"/>
              </a:rPr>
              <a:t>  通过比较你是否感受到不同时代的气息？</a:t>
            </a:r>
            <a:endParaRPr lang="zh-CN" altLang="en-US" sz="2800" b="1" dirty="0">
              <a:latin typeface="Times New Roman" panose="02020603050405020304" pitchFamily="18" charset="0"/>
              <a:ea typeface="华文新魏" pitchFamily="2" charset="-122"/>
            </a:endParaRPr>
          </a:p>
        </p:txBody>
      </p:sp>
      <p:sp>
        <p:nvSpPr>
          <p:cNvPr id="12296" name="Line 2056"/>
          <p:cNvSpPr/>
          <p:nvPr/>
        </p:nvSpPr>
        <p:spPr>
          <a:xfrm>
            <a:off x="0" y="914400"/>
            <a:ext cx="10058400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58" grpId="0"/>
      <p:bldP spid="491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Line 1039"/>
          <p:cNvSpPr/>
          <p:nvPr/>
        </p:nvSpPr>
        <p:spPr>
          <a:xfrm>
            <a:off x="-2057400" y="990600"/>
            <a:ext cx="16840200" cy="762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35844" name="Picture 1028" descr="kstbl4"/>
          <p:cNvPicPr>
            <a:picLocks noChangeAspect="1"/>
          </p:cNvPicPr>
          <p:nvPr/>
        </p:nvPicPr>
        <p:blipFill>
          <a:blip r:embed="rId1">
            <a:lum contrast="12000"/>
          </a:blip>
          <a:stretch>
            <a:fillRect/>
          </a:stretch>
        </p:blipFill>
        <p:spPr>
          <a:xfrm>
            <a:off x="533400" y="685800"/>
            <a:ext cx="4191000" cy="2887663"/>
          </a:xfrm>
          <a:prstGeom prst="rect">
            <a:avLst/>
          </a:prstGeom>
          <a:noFill/>
          <a:ln w="9525" cap="flat" cmpd="sng">
            <a:solidFill>
              <a:srgbClr val="EAEAEA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3316" name="Text Box 1033"/>
          <p:cNvSpPr txBox="1"/>
          <p:nvPr/>
        </p:nvSpPr>
        <p:spPr>
          <a:xfrm>
            <a:off x="6553200" y="228600"/>
            <a:ext cx="2362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方正姚体" pitchFamily="2" charset="-122"/>
              </a:rPr>
              <a:t>学会比较</a:t>
            </a:r>
            <a:endParaRPr lang="zh-CN" altLang="en-US" sz="4000" b="1" dirty="0">
              <a:solidFill>
                <a:srgbClr val="7030A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35851" name="Rectangle 1035"/>
          <p:cNvSpPr>
            <a:spLocks noGrp="1"/>
          </p:cNvSpPr>
          <p:nvPr>
            <p:ph type="title"/>
          </p:nvPr>
        </p:nvSpPr>
        <p:spPr>
          <a:xfrm>
            <a:off x="457200" y="3733800"/>
            <a:ext cx="4419600" cy="609600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2000" b="1" dirty="0">
                <a:solidFill>
                  <a:schemeClr val="tx1"/>
                </a:solidFill>
                <a:ea typeface="幼圆" pitchFamily="49" charset="-122"/>
              </a:rPr>
              <a:t>干草车 （油画 ）  康斯泰勃尔（英）</a:t>
            </a:r>
            <a:endParaRPr lang="zh-CN" altLang="en-US" sz="2000" b="1" dirty="0">
              <a:solidFill>
                <a:schemeClr val="tx1"/>
              </a:solidFill>
              <a:ea typeface="幼圆" pitchFamily="49" charset="-122"/>
            </a:endParaRPr>
          </a:p>
        </p:txBody>
      </p:sp>
      <p:sp>
        <p:nvSpPr>
          <p:cNvPr id="35852" name="Text Box 1036"/>
          <p:cNvSpPr txBox="1"/>
          <p:nvPr/>
        </p:nvSpPr>
        <p:spPr>
          <a:xfrm>
            <a:off x="457200" y="5486400"/>
            <a:ext cx="79248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宋体" panose="02010600030101010101" pitchFamily="2" charset="-122"/>
                <a:ea typeface="华文新魏" pitchFamily="2" charset="-122"/>
              </a:rPr>
              <a:t>中国山水画与西方风景画在思想、技巧、形式上有什么不同？</a:t>
            </a:r>
            <a:endParaRPr lang="zh-CN" altLang="en-US" sz="3200" b="1" dirty="0">
              <a:latin typeface="宋体" panose="02010600030101010101" pitchFamily="2" charset="-122"/>
              <a:ea typeface="华文新魏" pitchFamily="2" charset="-122"/>
            </a:endParaRPr>
          </a:p>
        </p:txBody>
      </p:sp>
      <p:pic>
        <p:nvPicPr>
          <p:cNvPr id="35858" name="Picture 1042" descr="六君子-3"/>
          <p:cNvPicPr>
            <a:picLocks noChangeAspect="1"/>
          </p:cNvPicPr>
          <p:nvPr/>
        </p:nvPicPr>
        <p:blipFill>
          <a:blip r:embed="rId2">
            <a:lum contrast="12000"/>
          </a:blip>
          <a:stretch>
            <a:fillRect/>
          </a:stretch>
        </p:blipFill>
        <p:spPr>
          <a:xfrm>
            <a:off x="5257800" y="1219200"/>
            <a:ext cx="2144713" cy="4038600"/>
          </a:xfrm>
          <a:prstGeom prst="rect">
            <a:avLst/>
          </a:prstGeom>
          <a:noFill/>
          <a:ln w="9525" cap="flat" cmpd="sng">
            <a:solidFill>
              <a:srgbClr val="DDDDDD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5859" name="Text Box 1043"/>
          <p:cNvSpPr txBox="1"/>
          <p:nvPr/>
        </p:nvSpPr>
        <p:spPr>
          <a:xfrm>
            <a:off x="7845425" y="1371600"/>
            <a:ext cx="492125" cy="3352800"/>
          </a:xfrm>
          <a:prstGeom prst="rect">
            <a:avLst/>
          </a:prstGeom>
          <a:noFill/>
          <a:ln w="6350">
            <a:noFill/>
          </a:ln>
        </p:spPr>
        <p:txBody>
          <a:bodyPr vert="eaVert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latin typeface="幼圆" pitchFamily="49" charset="-122"/>
                <a:ea typeface="幼圆" pitchFamily="49" charset="-122"/>
              </a:rPr>
              <a:t>六君子图  倪瓒  元</a:t>
            </a:r>
            <a:endParaRPr lang="zh-CN" altLang="en-US" sz="2000" b="1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/>
      <p:bldP spid="35852" grpId="0"/>
      <p:bldP spid="358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8" name="Picture 1028" descr="日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1447800"/>
            <a:ext cx="3886200" cy="3071813"/>
          </a:xfrm>
          <a:prstGeom prst="rect">
            <a:avLst/>
          </a:prstGeom>
          <a:noFill/>
          <a:ln w="19050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270" name="Text Box 1030"/>
          <p:cNvSpPr txBox="1"/>
          <p:nvPr/>
        </p:nvSpPr>
        <p:spPr>
          <a:xfrm>
            <a:off x="457200" y="4648200"/>
            <a:ext cx="3505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latin typeface="幼圆" pitchFamily="49" charset="-122"/>
                <a:ea typeface="幼圆" pitchFamily="49" charset="-122"/>
              </a:rPr>
              <a:t>印象</a:t>
            </a:r>
            <a:r>
              <a:rPr lang="zh-CN" altLang="en-US" sz="2000" b="1" dirty="0">
                <a:latin typeface="幼圆" pitchFamily="49" charset="-122"/>
                <a:ea typeface="幼圆" pitchFamily="49" charset="-122"/>
                <a:sym typeface="Wingdings" panose="05000000000000000000" pitchFamily="2" charset="2"/>
              </a:rPr>
              <a:t></a:t>
            </a:r>
            <a:r>
              <a:rPr lang="zh-CN" altLang="en-US" sz="2000" b="1" dirty="0">
                <a:latin typeface="幼圆" pitchFamily="49" charset="-122"/>
                <a:ea typeface="幼圆" pitchFamily="49" charset="-122"/>
              </a:rPr>
              <a:t>日出  莫奈  （法国）</a:t>
            </a:r>
            <a:endParaRPr lang="zh-CN" altLang="en-US" sz="2000" b="1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4340" name="Text Box 1031"/>
          <p:cNvSpPr txBox="1"/>
          <p:nvPr/>
        </p:nvSpPr>
        <p:spPr>
          <a:xfrm>
            <a:off x="5791200" y="59436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zh-CN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11269" name="Rectangle 1029"/>
          <p:cNvSpPr>
            <a:spLocks noGrp="1"/>
          </p:cNvSpPr>
          <p:nvPr>
            <p:ph type="title"/>
          </p:nvPr>
        </p:nvSpPr>
        <p:spPr>
          <a:xfrm>
            <a:off x="304800" y="5638800"/>
            <a:ext cx="8305800" cy="1219200"/>
          </a:xfrm>
          <a:ln/>
        </p:spPr>
        <p:txBody>
          <a:bodyPr vert="horz" wrap="square" lIns="91440" tIns="45720" rIns="91440" bIns="45720" anchor="ctr"/>
          <a:p>
            <a:pPr algn="l" eaLnBrk="1" hangingPunct="1"/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华文新魏" pitchFamily="2" charset="-122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华文新魏" pitchFamily="2" charset="-122"/>
              </a:rPr>
              <a:t>中国山水画与西方风景画在思想、技巧、形式上有什么不同？</a:t>
            </a:r>
            <a:b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华文新魏" pitchFamily="2" charset="-122"/>
              </a:rPr>
            </a:b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华文新魏" pitchFamily="2" charset="-122"/>
            </a:endParaRPr>
          </a:p>
        </p:txBody>
      </p:sp>
      <p:pic>
        <p:nvPicPr>
          <p:cNvPr id="11275" name="Picture 1035" descr="贾-落日"/>
          <p:cNvPicPr>
            <a:picLocks noChangeAspect="1"/>
          </p:cNvPicPr>
          <p:nvPr/>
        </p:nvPicPr>
        <p:blipFill>
          <a:blip r:embed="rId2">
            <a:lum contrast="6000"/>
          </a:blip>
          <a:stretch>
            <a:fillRect/>
          </a:stretch>
        </p:blipFill>
        <p:spPr>
          <a:xfrm>
            <a:off x="5334000" y="1371600"/>
            <a:ext cx="3276600" cy="3090863"/>
          </a:xfrm>
          <a:prstGeom prst="rect">
            <a:avLst/>
          </a:prstGeom>
          <a:noFill/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4343" name="Text Box 1036"/>
          <p:cNvSpPr txBox="1"/>
          <p:nvPr/>
        </p:nvSpPr>
        <p:spPr>
          <a:xfrm>
            <a:off x="6477000" y="228600"/>
            <a:ext cx="2667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方正姚体" pitchFamily="2" charset="-122"/>
              </a:rPr>
              <a:t>学会比较</a:t>
            </a:r>
            <a:endParaRPr lang="zh-CN" altLang="en-US" sz="4000" b="1" dirty="0">
              <a:solidFill>
                <a:srgbClr val="7030A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11277" name="Text Box 1037"/>
          <p:cNvSpPr txBox="1"/>
          <p:nvPr/>
        </p:nvSpPr>
        <p:spPr>
          <a:xfrm>
            <a:off x="5410200" y="4648200"/>
            <a:ext cx="2819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solidFill>
                  <a:srgbClr val="EAEAEA"/>
                </a:solidFill>
                <a:latin typeface="Times New Roman" panose="02020603050405020304" pitchFamily="18" charset="0"/>
                <a:ea typeface="幼圆" pitchFamily="49" charset="-122"/>
              </a:rPr>
              <a:t>金霞图    贾又福</a:t>
            </a:r>
            <a:endParaRPr lang="zh-CN" altLang="en-US" sz="2000" b="1" dirty="0">
              <a:solidFill>
                <a:srgbClr val="EAEAEA"/>
              </a:solidFill>
              <a:latin typeface="Times New Roman" panose="02020603050405020304" pitchFamily="18" charset="0"/>
              <a:ea typeface="幼圆" pitchFamily="49" charset="-122"/>
            </a:endParaRPr>
          </a:p>
        </p:txBody>
      </p:sp>
      <p:sp>
        <p:nvSpPr>
          <p:cNvPr id="14345" name="Line 1038"/>
          <p:cNvSpPr/>
          <p:nvPr/>
        </p:nvSpPr>
        <p:spPr>
          <a:xfrm>
            <a:off x="-228600" y="990600"/>
            <a:ext cx="10058400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69" grpId="0"/>
      <p:bldP spid="112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29" name="Rectangle 13"/>
          <p:cNvSpPr/>
          <p:nvPr/>
        </p:nvSpPr>
        <p:spPr>
          <a:xfrm>
            <a:off x="228600" y="228600"/>
            <a:ext cx="3581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400" dirty="0">
                <a:solidFill>
                  <a:srgbClr val="FF3300"/>
                </a:solidFill>
                <a:latin typeface="Times New Roman" panose="02020603050405020304" pitchFamily="18" charset="0"/>
                <a:ea typeface="华文彩云" pitchFamily="2" charset="-122"/>
              </a:rPr>
              <a:t>思考与讨论：</a:t>
            </a:r>
            <a:endParaRPr lang="zh-CN" altLang="en-US" sz="4400" dirty="0">
              <a:solidFill>
                <a:srgbClr val="FF3300"/>
              </a:solidFill>
              <a:latin typeface="Times New Roman" panose="02020603050405020304" pitchFamily="18" charset="0"/>
              <a:ea typeface="华文彩云" pitchFamily="2" charset="-122"/>
            </a:endParaRPr>
          </a:p>
        </p:txBody>
      </p:sp>
      <p:pic>
        <p:nvPicPr>
          <p:cNvPr id="15363" name="Picture 11" descr="未标题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8600" y="5715000"/>
            <a:ext cx="5105400" cy="47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Rectangle 2"/>
          <p:cNvSpPr>
            <a:spLocks noGrp="1"/>
          </p:cNvSpPr>
          <p:nvPr>
            <p:ph type="title"/>
          </p:nvPr>
        </p:nvSpPr>
        <p:spPr>
          <a:xfrm>
            <a:off x="3886200" y="5562600"/>
            <a:ext cx="6019800" cy="762000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ea typeface="华文新魏" pitchFamily="2" charset="-122"/>
              </a:rPr>
              <a:t>你了解这些画家的作品吗</a:t>
            </a:r>
            <a:r>
              <a:rPr lang="zh-CN" altLang="en-US" sz="3600" b="1" dirty="0">
                <a:solidFill>
                  <a:schemeClr val="tx1"/>
                </a:solidFill>
                <a:ea typeface="华文新魏" pitchFamily="2" charset="-122"/>
              </a:rPr>
              <a:t>？</a:t>
            </a:r>
            <a:endParaRPr lang="zh-CN" altLang="en-US" sz="3600" b="1" dirty="0">
              <a:solidFill>
                <a:schemeClr val="tx1"/>
              </a:solidFill>
              <a:ea typeface="华文新魏" pitchFamily="2" charset="-122"/>
            </a:endParaRPr>
          </a:p>
        </p:txBody>
      </p:sp>
      <p:sp>
        <p:nvSpPr>
          <p:cNvPr id="9219" name="Text Box 3"/>
          <p:cNvSpPr txBox="1"/>
          <p:nvPr/>
        </p:nvSpPr>
        <p:spPr>
          <a:xfrm>
            <a:off x="1066800" y="1295400"/>
            <a:ext cx="4876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）画家生活的背景与时代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9220" name="Text Box 4"/>
          <p:cNvSpPr txBox="1"/>
          <p:nvPr/>
        </p:nvSpPr>
        <p:spPr>
          <a:xfrm>
            <a:off x="1752600" y="1981200"/>
            <a:ext cx="480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）他的著名作品还有哪些</a:t>
            </a:r>
            <a:r>
              <a:rPr lang="zh-CN" altLang="en-US" sz="2400" dirty="0">
                <a:latin typeface="Times New Roman" panose="02020603050405020304" pitchFamily="18" charset="0"/>
              </a:rPr>
              <a:t>？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9221" name="Text Box 5"/>
          <p:cNvSpPr txBox="1"/>
          <p:nvPr/>
        </p:nvSpPr>
        <p:spPr>
          <a:xfrm>
            <a:off x="2438400" y="2667000"/>
            <a:ext cx="5791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</a:rPr>
              <a:t>）你在作品中看到了什么景物</a:t>
            </a:r>
            <a:r>
              <a:rPr lang="zh-CN" altLang="en-US" sz="2400" b="1" dirty="0">
                <a:latin typeface="Times New Roman" panose="02020603050405020304" pitchFamily="18" charset="0"/>
              </a:rPr>
              <a:t>？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9222" name="Text Box 6"/>
          <p:cNvSpPr txBox="1"/>
          <p:nvPr/>
        </p:nvSpPr>
        <p:spPr>
          <a:xfrm>
            <a:off x="3200400" y="3505200"/>
            <a:ext cx="533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</a:rPr>
              <a:t>）你熟悉作品中的哪些技法？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9223" name="Text Box 7"/>
          <p:cNvSpPr txBox="1"/>
          <p:nvPr/>
        </p:nvSpPr>
        <p:spPr>
          <a:xfrm>
            <a:off x="3962400" y="4419600"/>
            <a:ext cx="4876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</a:rPr>
              <a:t>）这幅作品给你什么感受？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5370" name="Text Box 15"/>
          <p:cNvSpPr txBox="1"/>
          <p:nvPr/>
        </p:nvSpPr>
        <p:spPr>
          <a:xfrm>
            <a:off x="6096000" y="304800"/>
            <a:ext cx="3048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zh-CN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15371" name="Line 17"/>
          <p:cNvSpPr/>
          <p:nvPr/>
        </p:nvSpPr>
        <p:spPr>
          <a:xfrm>
            <a:off x="-228600" y="1066800"/>
            <a:ext cx="10058400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  <p:bldP spid="9219" grpId="0"/>
      <p:bldP spid="9220" grpId="0"/>
      <p:bldP spid="9221" grpId="0"/>
      <p:bldP spid="9222" grpId="0"/>
      <p:bldP spid="92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3" name="Rectangle 3"/>
          <p:cNvSpPr>
            <a:spLocks noGrp="1"/>
          </p:cNvSpPr>
          <p:nvPr>
            <p:ph type="title"/>
          </p:nvPr>
        </p:nvSpPr>
        <p:spPr>
          <a:xfrm>
            <a:off x="3962400" y="5410200"/>
            <a:ext cx="3429000" cy="685800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幼圆" pitchFamily="49" charset="-122"/>
              </a:rPr>
              <a:t>万山红遍  李可染</a:t>
            </a:r>
            <a:endParaRPr lang="zh-CN" altLang="en-US" sz="2400" dirty="0">
              <a:solidFill>
                <a:schemeClr val="tx1"/>
              </a:solidFill>
              <a:ea typeface="幼圆" pitchFamily="49" charset="-122"/>
            </a:endParaRPr>
          </a:p>
        </p:txBody>
      </p:sp>
      <p:pic>
        <p:nvPicPr>
          <p:cNvPr id="5124" name="Picture 4" descr="李可染－层临浸染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9600" y="609600"/>
            <a:ext cx="3170238" cy="4800600"/>
          </a:xfrm>
          <a:prstGeom prst="rect">
            <a:avLst/>
          </a:prstGeom>
          <a:noFill/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125" name="Text Box 5"/>
          <p:cNvSpPr txBox="1"/>
          <p:nvPr/>
        </p:nvSpPr>
        <p:spPr>
          <a:xfrm>
            <a:off x="685800" y="685800"/>
            <a:ext cx="3276600" cy="20145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          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你能从这幅山水画中感受到深秋迷人的景色吗？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        </a:t>
            </a:r>
            <a:endParaRPr lang="zh-CN" altLang="en-US" sz="2800" b="1" dirty="0">
              <a:latin typeface="Times New Roman" panose="02020603050405020304" pitchFamily="18" charset="0"/>
              <a:ea typeface="华文新魏" pitchFamily="2" charset="-122"/>
            </a:endParaRPr>
          </a:p>
        </p:txBody>
      </p:sp>
      <p:sp>
        <p:nvSpPr>
          <p:cNvPr id="16389" name="Text Box 6"/>
          <p:cNvSpPr txBox="1"/>
          <p:nvPr/>
        </p:nvSpPr>
        <p:spPr>
          <a:xfrm>
            <a:off x="8191500" y="152400"/>
            <a:ext cx="800100" cy="28956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方正姚体" pitchFamily="2" charset="-122"/>
              </a:rPr>
              <a:t>学 会 欣 赏</a:t>
            </a:r>
            <a:endParaRPr lang="zh-CN" altLang="en-US" sz="4000" dirty="0">
              <a:solidFill>
                <a:srgbClr val="7030A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16390" name="Line 7"/>
          <p:cNvSpPr/>
          <p:nvPr/>
        </p:nvSpPr>
        <p:spPr>
          <a:xfrm>
            <a:off x="8153400" y="-533400"/>
            <a:ext cx="0" cy="7391400"/>
          </a:xfrm>
          <a:prstGeom prst="line">
            <a:avLst/>
          </a:prstGeom>
          <a:ln w="63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8" name="Text Box 8"/>
          <p:cNvSpPr txBox="1"/>
          <p:nvPr/>
        </p:nvSpPr>
        <p:spPr>
          <a:xfrm>
            <a:off x="8305800" y="3352800"/>
            <a:ext cx="671513" cy="2895600"/>
          </a:xfrm>
          <a:prstGeom prst="rect">
            <a:avLst/>
          </a:prstGeom>
          <a:noFill/>
          <a:ln w="38100">
            <a:noFill/>
          </a:ln>
        </p:spPr>
        <p:txBody>
          <a:bodyPr vert="eaVert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华文彩云" pitchFamily="2" charset="-122"/>
              </a:rPr>
              <a:t>看画    </a:t>
            </a:r>
            <a:r>
              <a:rPr lang="zh-CN" altLang="en-US" sz="3200" b="1" dirty="0">
                <a:solidFill>
                  <a:srgbClr val="FF9900"/>
                </a:solidFill>
                <a:latin typeface="Times New Roman" panose="02020603050405020304" pitchFamily="18" charset="0"/>
                <a:ea typeface="华文彩云" pitchFamily="2" charset="-122"/>
              </a:rPr>
              <a:t>读画</a:t>
            </a:r>
            <a:endParaRPr lang="zh-CN" altLang="en-US" sz="3200" b="1" dirty="0">
              <a:solidFill>
                <a:srgbClr val="FF9900"/>
              </a:solidFill>
              <a:latin typeface="Times New Roman" panose="02020603050405020304" pitchFamily="18" charset="0"/>
              <a:ea typeface="华文彩云" pitchFamily="2" charset="-122"/>
            </a:endParaRPr>
          </a:p>
        </p:txBody>
      </p:sp>
      <p:sp>
        <p:nvSpPr>
          <p:cNvPr id="5130" name="Text Box 10"/>
          <p:cNvSpPr txBox="1"/>
          <p:nvPr/>
        </p:nvSpPr>
        <p:spPr>
          <a:xfrm>
            <a:off x="762000" y="2286000"/>
            <a:ext cx="3276600" cy="2032000"/>
          </a:xfrm>
          <a:prstGeom prst="rect">
            <a:avLst/>
          </a:prstGeom>
          <a:noFill/>
          <a:ln w="6350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华文新魏" pitchFamily="2" charset="-122"/>
                <a:ea typeface="华文新魏" pitchFamily="2" charset="-122"/>
              </a:rPr>
              <a:t>        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你在什么地方感受过这样的意境？ 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        </a:t>
            </a:r>
            <a:endParaRPr lang="zh-CN" altLang="en-US" sz="2800" b="1" dirty="0">
              <a:latin typeface="Times New Roman" panose="02020603050405020304" pitchFamily="18" charset="0"/>
              <a:ea typeface="华文新魏" pitchFamily="2" charset="-122"/>
            </a:endParaRPr>
          </a:p>
        </p:txBody>
      </p:sp>
      <p:sp>
        <p:nvSpPr>
          <p:cNvPr id="5131" name="Text Box 11"/>
          <p:cNvSpPr txBox="1"/>
          <p:nvPr/>
        </p:nvSpPr>
        <p:spPr>
          <a:xfrm>
            <a:off x="685800" y="3657600"/>
            <a:ext cx="3581400" cy="2655888"/>
          </a:xfrm>
          <a:prstGeom prst="rect">
            <a:avLst/>
          </a:prstGeom>
          <a:noFill/>
          <a:ln w="6350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华文新魏" pitchFamily="2" charset="-122"/>
                <a:ea typeface="华文新魏" pitchFamily="2" charset="-122"/>
              </a:rPr>
              <a:t>        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画家用了什么画法，使全画呈现</a:t>
            </a:r>
            <a:r>
              <a:rPr lang="zh-CN" altLang="en-US" sz="2800" b="1" dirty="0">
                <a:latin typeface="Times New Roman" panose="02020603050405020304" pitchFamily="18" charset="0"/>
                <a:ea typeface="华文新魏" pitchFamily="2" charset="-122"/>
              </a:rPr>
              <a:t>出浓郁醇厚的气氛？</a:t>
            </a:r>
            <a:endParaRPr lang="zh-CN" altLang="en-US" sz="2800" b="1" dirty="0">
              <a:latin typeface="Times New Roman" panose="02020603050405020304" pitchFamily="18" charset="0"/>
              <a:ea typeface="华文新魏" pitchFamily="2" charset="-122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sz="2800" b="1" dirty="0">
              <a:latin typeface="Times New Roman" panose="02020603050405020304" pitchFamily="18" charset="0"/>
              <a:ea typeface="华文新魏" pitchFamily="2" charset="-122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sz="2800" b="1" dirty="0">
              <a:latin typeface="Times New Roman" panose="02020603050405020304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5" grpId="0"/>
      <p:bldP spid="5128" grpId="0"/>
      <p:bldP spid="5130" grpId="0"/>
      <p:bldP spid="51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3962400" y="4876800"/>
            <a:ext cx="3200400" cy="1143000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2000" b="1" dirty="0">
                <a:solidFill>
                  <a:schemeClr val="tx1"/>
                </a:solidFill>
                <a:ea typeface="幼圆" pitchFamily="49" charset="-122"/>
              </a:rPr>
              <a:t>远眺青山   李可染</a:t>
            </a:r>
            <a:endParaRPr lang="zh-CN" altLang="en-US" sz="2000" b="1" dirty="0">
              <a:solidFill>
                <a:schemeClr val="tx1"/>
              </a:solidFill>
              <a:ea typeface="幼圆" pitchFamily="49" charset="-122"/>
            </a:endParaRPr>
          </a:p>
        </p:txBody>
      </p:sp>
      <p:pic>
        <p:nvPicPr>
          <p:cNvPr id="7171" name="Picture 3" descr="李可染－远眺青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800" y="762000"/>
            <a:ext cx="2914650" cy="4267200"/>
          </a:xfrm>
          <a:prstGeom prst="rect">
            <a:avLst/>
          </a:prstGeom>
          <a:noFill/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173" name="Text Box 5"/>
          <p:cNvSpPr txBox="1"/>
          <p:nvPr/>
        </p:nvSpPr>
        <p:spPr>
          <a:xfrm>
            <a:off x="685800" y="4800600"/>
            <a:ext cx="4038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latin typeface="幼圆" pitchFamily="49" charset="-122"/>
                <a:ea typeface="幼圆" pitchFamily="49" charset="-122"/>
              </a:rPr>
              <a:t>雪景寒林图 范宽（宋）</a:t>
            </a:r>
            <a:endParaRPr lang="zh-CN" altLang="en-US" sz="2000" b="1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7413" name="Text Box 7"/>
          <p:cNvSpPr txBox="1"/>
          <p:nvPr/>
        </p:nvSpPr>
        <p:spPr>
          <a:xfrm>
            <a:off x="7637463" y="228600"/>
            <a:ext cx="1354137" cy="32004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方正姚体" pitchFamily="2" charset="-122"/>
              </a:rPr>
              <a:t>学 会 欣 赏</a:t>
            </a:r>
            <a:endParaRPr lang="zh-CN" altLang="en-US" sz="4000" dirty="0">
              <a:solidFill>
                <a:srgbClr val="7030A0"/>
              </a:solidFill>
              <a:latin typeface="Times New Roman" panose="02020603050405020304" pitchFamily="18" charset="0"/>
              <a:ea typeface="方正姚体" pitchFamily="2" charset="-122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sz="240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Line 8"/>
          <p:cNvSpPr/>
          <p:nvPr/>
        </p:nvSpPr>
        <p:spPr>
          <a:xfrm>
            <a:off x="8153400" y="-533400"/>
            <a:ext cx="0" cy="7391400"/>
          </a:xfrm>
          <a:prstGeom prst="line">
            <a:avLst/>
          </a:prstGeom>
          <a:ln w="63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7178" name="Picture 10" descr="范宽－1雪景寒林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400"/>
            <a:ext cx="3028950" cy="3657600"/>
          </a:xfrm>
          <a:prstGeom prst="rect">
            <a:avLst/>
          </a:prstGeom>
          <a:noFill/>
          <a:ln w="9525" cap="flat" cmpd="sng">
            <a:solidFill>
              <a:srgbClr val="DDDDDD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179" name="Text Box 11"/>
          <p:cNvSpPr txBox="1"/>
          <p:nvPr/>
        </p:nvSpPr>
        <p:spPr>
          <a:xfrm>
            <a:off x="8305800" y="3352800"/>
            <a:ext cx="671513" cy="3276600"/>
          </a:xfrm>
          <a:prstGeom prst="rect">
            <a:avLst/>
          </a:prstGeom>
          <a:noFill/>
          <a:ln w="6350">
            <a:noFill/>
          </a:ln>
        </p:spPr>
        <p:txBody>
          <a:bodyPr vert="eaVert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华文彩云" pitchFamily="2" charset="-122"/>
              </a:rPr>
              <a:t>看画    </a:t>
            </a:r>
            <a:r>
              <a:rPr lang="zh-CN" altLang="en-US" sz="3200" b="1" dirty="0">
                <a:solidFill>
                  <a:srgbClr val="FF9900"/>
                </a:solidFill>
                <a:latin typeface="Times New Roman" panose="02020603050405020304" pitchFamily="18" charset="0"/>
                <a:ea typeface="华文彩云" pitchFamily="2" charset="-122"/>
              </a:rPr>
              <a:t>读画</a:t>
            </a:r>
            <a:endParaRPr lang="zh-CN" altLang="en-US" sz="3200" b="1" dirty="0">
              <a:solidFill>
                <a:srgbClr val="FF9900"/>
              </a:solidFill>
              <a:latin typeface="Times New Roman" panose="02020603050405020304" pitchFamily="18" charset="0"/>
              <a:ea typeface="华文彩云" pitchFamily="2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3" grpId="0"/>
      <p:bldP spid="71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9" name="Rectangle 1029"/>
          <p:cNvSpPr>
            <a:spLocks noGrp="1"/>
          </p:cNvSpPr>
          <p:nvPr>
            <p:ph type="title"/>
          </p:nvPr>
        </p:nvSpPr>
        <p:spPr>
          <a:xfrm>
            <a:off x="1143000" y="3200400"/>
            <a:ext cx="3124200" cy="1143000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2000" b="1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平沙落雁    傅报石</a:t>
            </a:r>
            <a:endParaRPr lang="zh-CN" altLang="en-US" sz="2000" dirty="0">
              <a:solidFill>
                <a:schemeClr val="tx1"/>
              </a:solidFill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16390" name="Picture 1030" descr="平沙落雁－付"/>
          <p:cNvPicPr>
            <a:picLocks noChangeAspect="1"/>
          </p:cNvPicPr>
          <p:nvPr/>
        </p:nvPicPr>
        <p:blipFill>
          <a:blip r:embed="rId1">
            <a:lum contrast="24000"/>
          </a:blip>
          <a:stretch>
            <a:fillRect/>
          </a:stretch>
        </p:blipFill>
        <p:spPr>
          <a:xfrm>
            <a:off x="1447800" y="457200"/>
            <a:ext cx="5257800" cy="3049588"/>
          </a:xfrm>
          <a:prstGeom prst="rect">
            <a:avLst/>
          </a:prstGeom>
          <a:noFill/>
          <a:ln w="9525" cap="flat" cmpd="sng">
            <a:solidFill>
              <a:srgbClr val="808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8436" name="Text Box 1031"/>
          <p:cNvSpPr txBox="1"/>
          <p:nvPr/>
        </p:nvSpPr>
        <p:spPr>
          <a:xfrm>
            <a:off x="8229600" y="457200"/>
            <a:ext cx="1143000" cy="3108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方正姚体" pitchFamily="2" charset="-122"/>
              </a:rPr>
              <a:t>学 会 欣 赏</a:t>
            </a:r>
            <a:endParaRPr lang="zh-CN" altLang="en-US" sz="4000" dirty="0">
              <a:solidFill>
                <a:srgbClr val="7030A0"/>
              </a:solidFill>
              <a:latin typeface="Times New Roman" panose="02020603050405020304" pitchFamily="18" charset="0"/>
              <a:ea typeface="方正姚体" pitchFamily="2" charset="-122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sz="240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7" name="Line 1032"/>
          <p:cNvSpPr/>
          <p:nvPr/>
        </p:nvSpPr>
        <p:spPr>
          <a:xfrm>
            <a:off x="7772400" y="-533400"/>
            <a:ext cx="0" cy="7391400"/>
          </a:xfrm>
          <a:prstGeom prst="line">
            <a:avLst/>
          </a:prstGeom>
          <a:ln w="63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38" name="Text Box 1033"/>
          <p:cNvSpPr txBox="1"/>
          <p:nvPr/>
        </p:nvSpPr>
        <p:spPr>
          <a:xfrm>
            <a:off x="1066800" y="5486400"/>
            <a:ext cx="2895600" cy="457200"/>
          </a:xfrm>
          <a:prstGeom prst="rect">
            <a:avLst/>
          </a:prstGeom>
          <a:noFill/>
          <a:ln w="6350">
            <a:noFill/>
          </a:ln>
        </p:spPr>
        <p:txBody>
          <a:bodyPr>
            <a:spAutoFit/>
          </a:bodyPr>
          <a:p>
            <a:pPr algn="ctr" eaLnBrk="1" hangingPunct="1"/>
            <a:endParaRPr lang="zh-CN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16394" name="Text Box 1034"/>
          <p:cNvSpPr txBox="1"/>
          <p:nvPr/>
        </p:nvSpPr>
        <p:spPr>
          <a:xfrm>
            <a:off x="0" y="4343400"/>
            <a:ext cx="8458200" cy="1801813"/>
          </a:xfrm>
          <a:prstGeom prst="rect">
            <a:avLst/>
          </a:prstGeom>
          <a:noFill/>
          <a:ln w="6350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        </a:t>
            </a:r>
            <a:r>
              <a:rPr lang="zh-CN" altLang="en-US" sz="2800" b="1" dirty="0">
                <a:latin typeface="Times New Roman" panose="02020603050405020304" pitchFamily="18" charset="0"/>
                <a:ea typeface="华文新魏" pitchFamily="2" charset="-122"/>
              </a:rPr>
              <a:t>你听过</a:t>
            </a:r>
            <a:r>
              <a:rPr lang="en-US" altLang="zh-CN" sz="2800" b="1" dirty="0">
                <a:latin typeface="Times New Roman" panose="02020603050405020304" pitchFamily="18" charset="0"/>
                <a:ea typeface="华文新魏" pitchFamily="2" charset="-122"/>
              </a:rPr>
              <a:t>《</a:t>
            </a:r>
            <a:r>
              <a:rPr lang="zh-CN" altLang="en-US" sz="2800" b="1" dirty="0">
                <a:latin typeface="Times New Roman" panose="02020603050405020304" pitchFamily="18" charset="0"/>
                <a:ea typeface="华文新魏" pitchFamily="2" charset="-122"/>
              </a:rPr>
              <a:t>平沙落雁</a:t>
            </a:r>
            <a:r>
              <a:rPr lang="en-US" altLang="zh-CN" sz="2800" b="1" dirty="0">
                <a:latin typeface="Times New Roman" panose="02020603050405020304" pitchFamily="18" charset="0"/>
                <a:ea typeface="华文新魏" pitchFamily="2" charset="-122"/>
              </a:rPr>
              <a:t>》</a:t>
            </a:r>
            <a:r>
              <a:rPr lang="zh-CN" altLang="en-US" sz="2800" b="1" dirty="0">
                <a:latin typeface="Times New Roman" panose="02020603050405020304" pitchFamily="18" charset="0"/>
                <a:ea typeface="华文新魏" pitchFamily="2" charset="-122"/>
              </a:rPr>
              <a:t>这支著名的琴曲吗？</a:t>
            </a:r>
            <a:endParaRPr lang="zh-CN" altLang="en-US" sz="2800" b="1" dirty="0">
              <a:latin typeface="Times New Roman" panose="02020603050405020304" pitchFamily="18" charset="0"/>
              <a:ea typeface="华文新魏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华文新魏" pitchFamily="2" charset="-122"/>
              </a:rPr>
              <a:t>       款款而落的大雁在画面中起了怎样的作用？</a:t>
            </a:r>
            <a:endParaRPr lang="zh-CN" altLang="en-US" sz="2800" b="1" dirty="0">
              <a:latin typeface="Times New Roman" panose="02020603050405020304" pitchFamily="18" charset="0"/>
              <a:ea typeface="华文新魏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华文新魏" pitchFamily="2" charset="-122"/>
              </a:rPr>
              <a:t>        驰 骋自己的想象你感受到了什么样的意境？</a:t>
            </a:r>
            <a:endParaRPr lang="zh-CN" altLang="en-US" sz="2800" b="1" dirty="0">
              <a:latin typeface="Times New Roman" panose="02020603050405020304" pitchFamily="18" charset="0"/>
              <a:ea typeface="华文新魏" pitchFamily="2" charset="-122"/>
            </a:endParaRPr>
          </a:p>
        </p:txBody>
      </p:sp>
      <p:sp>
        <p:nvSpPr>
          <p:cNvPr id="18440" name="Text Box 1035"/>
          <p:cNvSpPr txBox="1"/>
          <p:nvPr/>
        </p:nvSpPr>
        <p:spPr>
          <a:xfrm>
            <a:off x="8167688" y="3429000"/>
            <a:ext cx="671512" cy="2895600"/>
          </a:xfrm>
          <a:prstGeom prst="rect">
            <a:avLst/>
          </a:prstGeom>
          <a:noFill/>
          <a:ln w="6350">
            <a:noFill/>
          </a:ln>
        </p:spPr>
        <p:txBody>
          <a:bodyPr vert="eaVert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华文彩云" pitchFamily="2" charset="-122"/>
              </a:rPr>
              <a:t>看画    </a:t>
            </a:r>
            <a:r>
              <a:rPr lang="zh-CN" altLang="en-US" sz="3200" b="1" dirty="0">
                <a:solidFill>
                  <a:srgbClr val="FF9900"/>
                </a:solidFill>
                <a:latin typeface="Times New Roman" panose="02020603050405020304" pitchFamily="18" charset="0"/>
                <a:ea typeface="华文彩云" pitchFamily="2" charset="-122"/>
              </a:rPr>
              <a:t>读画</a:t>
            </a:r>
            <a:endParaRPr lang="zh-CN" altLang="en-US" sz="3200" b="1" dirty="0">
              <a:solidFill>
                <a:srgbClr val="FF9900"/>
              </a:solidFill>
              <a:latin typeface="Times New Roman" panose="02020603050405020304" pitchFamily="18" charset="0"/>
              <a:ea typeface="华文彩云" pitchFamily="2" charset="-122"/>
            </a:endParaRPr>
          </a:p>
        </p:txBody>
      </p:sp>
      <p:pic>
        <p:nvPicPr>
          <p:cNvPr id="16397" name="平沙落雁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4419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7"/>
                </p:tgtEl>
              </p:cMediaNode>
            </p:audio>
          </p:childTnLst>
        </p:cTn>
      </p:par>
    </p:tnLst>
    <p:bldLst>
      <p:bldP spid="16389" grpId="0"/>
      <p:bldP spid="163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1026"/>
          <p:cNvSpPr>
            <a:spLocks noGrp="1"/>
          </p:cNvSpPr>
          <p:nvPr>
            <p:ph type="title"/>
          </p:nvPr>
        </p:nvSpPr>
        <p:spPr>
          <a:xfrm>
            <a:off x="4876800" y="4876800"/>
            <a:ext cx="3429000" cy="1143000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2000" b="1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野山小山图   张大千</a:t>
            </a:r>
            <a:endParaRPr lang="zh-CN" altLang="en-US" sz="2000" b="1" dirty="0">
              <a:solidFill>
                <a:schemeClr val="tx1"/>
              </a:solidFill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15366" name="Picture 1030" descr="野山小山图－张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1200" y="609600"/>
            <a:ext cx="1406525" cy="4572000"/>
          </a:xfrm>
          <a:prstGeom prst="rect">
            <a:avLst/>
          </a:prstGeom>
          <a:noFill/>
          <a:ln w="9525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9460" name="Text Box 1031"/>
          <p:cNvSpPr txBox="1"/>
          <p:nvPr/>
        </p:nvSpPr>
        <p:spPr>
          <a:xfrm>
            <a:off x="8039100" y="457200"/>
            <a:ext cx="800100" cy="36576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方正姚体" pitchFamily="2" charset="-122"/>
              </a:rPr>
              <a:t>学 会 欣 赏</a:t>
            </a:r>
            <a:endParaRPr lang="zh-CN" altLang="en-US" sz="4000" dirty="0">
              <a:solidFill>
                <a:srgbClr val="7030A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19461" name="Line 1032"/>
          <p:cNvSpPr/>
          <p:nvPr/>
        </p:nvSpPr>
        <p:spPr>
          <a:xfrm>
            <a:off x="8153400" y="-533400"/>
            <a:ext cx="0" cy="7391400"/>
          </a:xfrm>
          <a:prstGeom prst="line">
            <a:avLst/>
          </a:prstGeom>
          <a:ln w="63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5369" name="Picture 1033" descr="半天云雨青－张"/>
          <p:cNvPicPr>
            <a:picLocks noChangeAspect="1"/>
          </p:cNvPicPr>
          <p:nvPr/>
        </p:nvPicPr>
        <p:blipFill>
          <a:blip r:embed="rId2">
            <a:lum contrast="18000"/>
          </a:blip>
          <a:stretch>
            <a:fillRect/>
          </a:stretch>
        </p:blipFill>
        <p:spPr>
          <a:xfrm>
            <a:off x="457200" y="762000"/>
            <a:ext cx="4343400" cy="2220913"/>
          </a:xfrm>
          <a:prstGeom prst="rect">
            <a:avLst/>
          </a:prstGeom>
          <a:noFill/>
          <a:ln w="9525" cap="flat" cmpd="sng">
            <a:solidFill>
              <a:srgbClr val="808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370" name="Text Box 1034"/>
          <p:cNvSpPr txBox="1"/>
          <p:nvPr/>
        </p:nvSpPr>
        <p:spPr>
          <a:xfrm>
            <a:off x="0" y="3124200"/>
            <a:ext cx="4724400" cy="396875"/>
          </a:xfrm>
          <a:prstGeom prst="rect">
            <a:avLst/>
          </a:prstGeom>
          <a:noFill/>
          <a:ln w="6350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2000" b="1" dirty="0">
                <a:latin typeface="幼圆" pitchFamily="49" charset="-122"/>
                <a:ea typeface="幼圆" pitchFamily="49" charset="-122"/>
              </a:rPr>
              <a:t>一水菰蒲绿 半天云雨青   张大千</a:t>
            </a:r>
            <a:endParaRPr lang="zh-CN" altLang="en-US" sz="2000" b="1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5371" name="Text Box 1035"/>
          <p:cNvSpPr txBox="1"/>
          <p:nvPr/>
        </p:nvSpPr>
        <p:spPr>
          <a:xfrm>
            <a:off x="8167688" y="3429000"/>
            <a:ext cx="671512" cy="2743200"/>
          </a:xfrm>
          <a:prstGeom prst="rect">
            <a:avLst/>
          </a:prstGeom>
          <a:noFill/>
          <a:ln w="6350">
            <a:noFill/>
          </a:ln>
        </p:spPr>
        <p:txBody>
          <a:bodyPr vert="eaVert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华文彩云" pitchFamily="2" charset="-122"/>
              </a:rPr>
              <a:t>看画    </a:t>
            </a:r>
            <a:r>
              <a:rPr lang="zh-CN" altLang="en-US" sz="3200" b="1" dirty="0">
                <a:solidFill>
                  <a:srgbClr val="FF9900"/>
                </a:solidFill>
                <a:latin typeface="Times New Roman" panose="02020603050405020304" pitchFamily="18" charset="0"/>
                <a:ea typeface="华文彩云" pitchFamily="2" charset="-122"/>
              </a:rPr>
              <a:t>读画</a:t>
            </a:r>
            <a:endParaRPr lang="zh-CN" altLang="en-US" sz="3200" b="1" dirty="0">
              <a:solidFill>
                <a:srgbClr val="FF9900"/>
              </a:solidFill>
              <a:latin typeface="Times New Roman" panose="02020603050405020304" pitchFamily="18" charset="0"/>
              <a:ea typeface="华文彩云" pitchFamily="2" charset="-122"/>
            </a:endParaRPr>
          </a:p>
        </p:txBody>
      </p:sp>
      <p:sp>
        <p:nvSpPr>
          <p:cNvPr id="15372" name="Text Box 1036"/>
          <p:cNvSpPr txBox="1"/>
          <p:nvPr/>
        </p:nvSpPr>
        <p:spPr>
          <a:xfrm>
            <a:off x="533400" y="4343400"/>
            <a:ext cx="4114800" cy="1600200"/>
          </a:xfrm>
          <a:prstGeom prst="rect">
            <a:avLst/>
          </a:prstGeom>
          <a:noFill/>
          <a:ln w="6350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你知道</a:t>
            </a:r>
            <a:r>
              <a:rPr lang="zh-CN" altLang="zh-CN" sz="2800" b="1" dirty="0">
                <a:latin typeface="Arial" panose="020B0604020202020204" pitchFamily="34" charset="0"/>
              </a:rPr>
              <a:t>画家生活的背景与时代</a:t>
            </a:r>
            <a:r>
              <a:rPr lang="zh-CN" altLang="en-US" sz="2800" b="1" dirty="0">
                <a:latin typeface="Arial" panose="020B0604020202020204" pitchFamily="34" charset="0"/>
              </a:rPr>
              <a:t>吗？</a:t>
            </a:r>
            <a:r>
              <a:rPr lang="zh-CN" altLang="zh-CN" sz="2800" b="1" dirty="0">
                <a:latin typeface="Arial" panose="020B0604020202020204" pitchFamily="34" charset="0"/>
              </a:rPr>
              <a:t> </a:t>
            </a:r>
            <a:endParaRPr lang="zh-CN" altLang="zh-CN" sz="2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sz="2800" b="1" dirty="0">
              <a:latin typeface="Times New Roman" panose="02020603050405020304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70" grpId="0"/>
      <p:bldP spid="15371" grpId="0"/>
      <p:bldP spid="153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1295400" y="4267200"/>
            <a:ext cx="4419600" cy="609600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2400" b="1" dirty="0">
                <a:solidFill>
                  <a:schemeClr val="tx1"/>
                </a:solidFill>
                <a:ea typeface="幼圆" pitchFamily="49" charset="-122"/>
              </a:rPr>
              <a:t>石泉悟画图     齐白石</a:t>
            </a:r>
            <a:endParaRPr lang="zh-CN" altLang="en-US" sz="2400" b="1" dirty="0">
              <a:solidFill>
                <a:schemeClr val="tx1"/>
              </a:solidFill>
              <a:ea typeface="幼圆" pitchFamily="49" charset="-122"/>
            </a:endParaRPr>
          </a:p>
        </p:txBody>
      </p:sp>
      <p:pic>
        <p:nvPicPr>
          <p:cNvPr id="14339" name="Picture 3" descr="Q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7400" y="685800"/>
            <a:ext cx="4724400" cy="3560763"/>
          </a:xfrm>
          <a:prstGeom prst="rect">
            <a:avLst/>
          </a:prstGeom>
          <a:noFill/>
          <a:ln w="9525" cap="flat" cmpd="sng">
            <a:solidFill>
              <a:srgbClr val="808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0484" name="Text Box 4"/>
          <p:cNvSpPr txBox="1"/>
          <p:nvPr/>
        </p:nvSpPr>
        <p:spPr>
          <a:xfrm>
            <a:off x="8213725" y="304800"/>
            <a:ext cx="549275" cy="34290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eaLnBrk="1" hangingPunct="1">
              <a:spcBef>
                <a:spcPct val="50000"/>
              </a:spcBef>
            </a:pPr>
            <a:endParaRPr lang="zh-CN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20485" name="Text Box 6"/>
          <p:cNvSpPr txBox="1"/>
          <p:nvPr/>
        </p:nvSpPr>
        <p:spPr>
          <a:xfrm>
            <a:off x="8115300" y="381000"/>
            <a:ext cx="800100" cy="35052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方正姚体" pitchFamily="2" charset="-122"/>
              </a:rPr>
              <a:t>学 会 欣 赏</a:t>
            </a:r>
            <a:endParaRPr lang="zh-CN" altLang="en-US" sz="4000" dirty="0">
              <a:solidFill>
                <a:srgbClr val="7030A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20486" name="Line 7"/>
          <p:cNvSpPr/>
          <p:nvPr/>
        </p:nvSpPr>
        <p:spPr>
          <a:xfrm>
            <a:off x="8153400" y="-533400"/>
            <a:ext cx="0" cy="7391400"/>
          </a:xfrm>
          <a:prstGeom prst="line">
            <a:avLst/>
          </a:prstGeom>
          <a:ln w="63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4" name="Text Box 8"/>
          <p:cNvSpPr txBox="1"/>
          <p:nvPr/>
        </p:nvSpPr>
        <p:spPr>
          <a:xfrm>
            <a:off x="8243888" y="3429000"/>
            <a:ext cx="671512" cy="2819400"/>
          </a:xfrm>
          <a:prstGeom prst="rect">
            <a:avLst/>
          </a:prstGeom>
          <a:noFill/>
          <a:ln w="6350">
            <a:noFill/>
          </a:ln>
        </p:spPr>
        <p:txBody>
          <a:bodyPr vert="eaVert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华文彩云" pitchFamily="2" charset="-122"/>
              </a:rPr>
              <a:t>看画    </a:t>
            </a:r>
            <a:r>
              <a:rPr lang="zh-CN" altLang="en-US" sz="3200" b="1" dirty="0">
                <a:solidFill>
                  <a:srgbClr val="FF9900"/>
                </a:solidFill>
                <a:latin typeface="Times New Roman" panose="02020603050405020304" pitchFamily="18" charset="0"/>
                <a:ea typeface="华文彩云" pitchFamily="2" charset="-122"/>
              </a:rPr>
              <a:t>读画</a:t>
            </a:r>
            <a:endParaRPr lang="zh-CN" altLang="en-US" sz="3200" b="1" dirty="0">
              <a:solidFill>
                <a:srgbClr val="FF9900"/>
              </a:solidFill>
              <a:latin typeface="Times New Roman" panose="02020603050405020304" pitchFamily="18" charset="0"/>
              <a:ea typeface="华文彩云" pitchFamily="2" charset="-122"/>
            </a:endParaRPr>
          </a:p>
        </p:txBody>
      </p:sp>
      <p:sp>
        <p:nvSpPr>
          <p:cNvPr id="14345" name="Text Box 9"/>
          <p:cNvSpPr txBox="1"/>
          <p:nvPr/>
        </p:nvSpPr>
        <p:spPr>
          <a:xfrm>
            <a:off x="1447800" y="5181600"/>
            <a:ext cx="6019800" cy="523875"/>
          </a:xfrm>
          <a:prstGeom prst="rect">
            <a:avLst/>
          </a:prstGeom>
          <a:noFill/>
          <a:ln w="6350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latin typeface="Arial" panose="020B0604020202020204" pitchFamily="34" charset="0"/>
              </a:rPr>
              <a:t>你知道</a:t>
            </a:r>
            <a:r>
              <a:rPr lang="zh-CN" altLang="zh-CN" sz="2800" dirty="0">
                <a:latin typeface="Arial" panose="020B0604020202020204" pitchFamily="34" charset="0"/>
              </a:rPr>
              <a:t>画家的风格及著名作品</a:t>
            </a:r>
            <a:r>
              <a:rPr lang="zh-CN" altLang="en-US" sz="2800" dirty="0">
                <a:latin typeface="Arial" panose="020B0604020202020204" pitchFamily="34" charset="0"/>
              </a:rPr>
              <a:t>吗？</a:t>
            </a:r>
            <a:endParaRPr lang="zh-CN" altLang="en-US" sz="2800" b="1" dirty="0">
              <a:latin typeface="Times New Roman" panose="02020603050405020304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4" grpId="0"/>
      <p:bldP spid="143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4" name="Group 4"/>
          <p:cNvGrpSpPr/>
          <p:nvPr/>
        </p:nvGrpSpPr>
        <p:grpSpPr>
          <a:xfrm>
            <a:off x="0" y="304800"/>
            <a:ext cx="9144000" cy="579438"/>
            <a:chOff x="0" y="576"/>
            <a:chExt cx="5760" cy="365"/>
          </a:xfrm>
        </p:grpSpPr>
        <p:pic>
          <p:nvPicPr>
            <p:cNvPr id="3082" name="Picture 3" descr="未标题-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576"/>
              <a:ext cx="5616" cy="3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83" name="Text Box 2"/>
            <p:cNvSpPr txBox="1"/>
            <p:nvPr/>
          </p:nvSpPr>
          <p:spPr>
            <a:xfrm>
              <a:off x="0" y="576"/>
              <a:ext cx="576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320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新魏" pitchFamily="2" charset="-122"/>
                </a:rPr>
                <a:t>让我们通过思考与讨论来了解中国山水画的意境</a:t>
              </a:r>
              <a:endParaRPr lang="zh-CN" altLang="en-US" sz="3200" dirty="0">
                <a:solidFill>
                  <a:srgbClr val="000066"/>
                </a:solidFill>
                <a:latin typeface="Times New Roman" panose="02020603050405020304" pitchFamily="18" charset="0"/>
                <a:ea typeface="华文新魏" pitchFamily="2" charset="-122"/>
              </a:endParaRPr>
            </a:p>
          </p:txBody>
        </p:sp>
      </p:grpSp>
      <p:sp>
        <p:nvSpPr>
          <p:cNvPr id="3075" name="Text Box 7"/>
          <p:cNvSpPr txBox="1"/>
          <p:nvPr/>
        </p:nvSpPr>
        <p:spPr>
          <a:xfrm>
            <a:off x="6324600" y="4953000"/>
            <a:ext cx="198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zh-CN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46090" name="Text Box 10"/>
          <p:cNvSpPr txBox="1"/>
          <p:nvPr/>
        </p:nvSpPr>
        <p:spPr>
          <a:xfrm>
            <a:off x="609600" y="5486400"/>
            <a:ext cx="2286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方正姚体" pitchFamily="2" charset="-122"/>
              </a:rPr>
              <a:t>学会欣赏</a:t>
            </a:r>
            <a:endParaRPr lang="zh-CN" altLang="en-US" sz="3600" b="1" dirty="0"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46091" name="Text Box 11"/>
          <p:cNvSpPr txBox="1"/>
          <p:nvPr/>
        </p:nvSpPr>
        <p:spPr>
          <a:xfrm>
            <a:off x="3581400" y="5486400"/>
            <a:ext cx="2667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方正姚体" pitchFamily="2" charset="-122"/>
              </a:rPr>
              <a:t>学会比较</a:t>
            </a:r>
            <a:endParaRPr lang="zh-CN" altLang="en-US" sz="3600" b="1" dirty="0"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46092" name="Text Box 12"/>
          <p:cNvSpPr txBox="1"/>
          <p:nvPr/>
        </p:nvSpPr>
        <p:spPr>
          <a:xfrm>
            <a:off x="6553200" y="5486400"/>
            <a:ext cx="2133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方正姚体" pitchFamily="2" charset="-122"/>
              </a:rPr>
              <a:t>学会表现</a:t>
            </a:r>
            <a:endParaRPr lang="zh-CN" altLang="en-US" sz="3600" b="1" dirty="0"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46093" name="Text Box 13"/>
          <p:cNvSpPr txBox="1"/>
          <p:nvPr/>
        </p:nvSpPr>
        <p:spPr>
          <a:xfrm>
            <a:off x="762000" y="1295400"/>
            <a:ext cx="5105400" cy="3724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FFFF7F"/>
                </a:solidFill>
                <a:latin typeface="宋体" panose="02010600030101010101" pitchFamily="2" charset="-122"/>
                <a:ea typeface="方正舒体" pitchFamily="2" charset="-122"/>
              </a:rPr>
              <a:t>    </a:t>
            </a:r>
            <a:r>
              <a:rPr lang="zh-CN" altLang="en-US" sz="4000" b="1" dirty="0">
                <a:solidFill>
                  <a:srgbClr val="7030A0"/>
                </a:solidFill>
                <a:latin typeface="宋体" panose="02010600030101010101" pitchFamily="2" charset="-122"/>
                <a:ea typeface="方正舒体" pitchFamily="2" charset="-122"/>
              </a:rPr>
              <a:t>中国的山水画较之花鸟画、人物画，更加注重对意境的深刻表现</a:t>
            </a:r>
            <a:r>
              <a:rPr lang="en-US" altLang="zh-CN" sz="4000" b="1" dirty="0">
                <a:solidFill>
                  <a:srgbClr val="7030A0"/>
                </a:solidFill>
                <a:latin typeface="宋体" panose="02010600030101010101" pitchFamily="2" charset="-122"/>
                <a:ea typeface="方正舒体" pitchFamily="2" charset="-122"/>
              </a:rPr>
              <a:t>,</a:t>
            </a:r>
            <a:r>
              <a:rPr lang="zh-CN" altLang="en-US" sz="4000" b="1" dirty="0">
                <a:solidFill>
                  <a:srgbClr val="7030A0"/>
                </a:solidFill>
                <a:latin typeface="宋体" panose="02010600030101010101" pitchFamily="2" charset="-122"/>
                <a:ea typeface="方正舒体" pitchFamily="2" charset="-122"/>
              </a:rPr>
              <a:t>从而形成独特的艺术传统。</a:t>
            </a:r>
            <a:endParaRPr lang="zh-CN" altLang="en-US" sz="4000" b="1" dirty="0">
              <a:solidFill>
                <a:srgbClr val="7030A0"/>
              </a:solidFill>
              <a:latin typeface="宋体" panose="02010600030101010101" pitchFamily="2" charset="-122"/>
              <a:ea typeface="方正舒体" pitchFamily="2" charset="-122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sz="240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6094" name="Picture 14" descr="李可染－层临浸染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447800"/>
            <a:ext cx="2111375" cy="3200400"/>
          </a:xfrm>
          <a:prstGeom prst="rect">
            <a:avLst/>
          </a:prstGeom>
          <a:noFill/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081" name="Line 15"/>
          <p:cNvSpPr/>
          <p:nvPr/>
        </p:nvSpPr>
        <p:spPr>
          <a:xfrm>
            <a:off x="-457200" y="6477000"/>
            <a:ext cx="10058400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0" grpId="0"/>
      <p:bldP spid="46091" grpId="0"/>
      <p:bldP spid="46092" grpId="0"/>
      <p:bldP spid="460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2057400" y="3581400"/>
            <a:ext cx="2743200" cy="609600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2000" b="1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大漠    吴冠中</a:t>
            </a:r>
            <a:endParaRPr lang="zh-CN" altLang="en-US" sz="2000" b="1" dirty="0">
              <a:solidFill>
                <a:schemeClr val="tx1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0483" name="Text Box 3"/>
          <p:cNvSpPr txBox="1"/>
          <p:nvPr/>
        </p:nvSpPr>
        <p:spPr>
          <a:xfrm>
            <a:off x="838200" y="4495800"/>
            <a:ext cx="7010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2800" dirty="0">
                <a:latin typeface="Arial" panose="020B0604020202020204" pitchFamily="34" charset="0"/>
              </a:rPr>
              <a:t>你在作品中看到了什么样的景物？ </a:t>
            </a:r>
            <a:endParaRPr lang="zh-CN" altLang="zh-CN" sz="2800" dirty="0">
              <a:latin typeface="Arial" panose="020B0604020202020204" pitchFamily="34" charset="0"/>
            </a:endParaRPr>
          </a:p>
        </p:txBody>
      </p:sp>
      <p:pic>
        <p:nvPicPr>
          <p:cNvPr id="20484" name="Picture 4" descr="大漠－吴"/>
          <p:cNvPicPr>
            <a:picLocks noChangeAspect="1"/>
          </p:cNvPicPr>
          <p:nvPr/>
        </p:nvPicPr>
        <p:blipFill>
          <a:blip r:embed="rId1">
            <a:lum contrast="12000"/>
          </a:blip>
          <a:stretch>
            <a:fillRect/>
          </a:stretch>
        </p:blipFill>
        <p:spPr>
          <a:xfrm>
            <a:off x="2362200" y="685800"/>
            <a:ext cx="4114800" cy="2835275"/>
          </a:xfrm>
          <a:prstGeom prst="rect">
            <a:avLst/>
          </a:prstGeom>
          <a:noFill/>
          <a:ln w="9525" cap="flat" cmpd="sng">
            <a:solidFill>
              <a:srgbClr val="DDDDDD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1509" name="Text Box 5"/>
          <p:cNvSpPr txBox="1"/>
          <p:nvPr/>
        </p:nvSpPr>
        <p:spPr>
          <a:xfrm>
            <a:off x="8039100" y="381000"/>
            <a:ext cx="800100" cy="35052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方正姚体" pitchFamily="2" charset="-122"/>
              </a:rPr>
              <a:t>学 会 欣 赏</a:t>
            </a:r>
            <a:endParaRPr lang="zh-CN" altLang="en-US" sz="4000" dirty="0">
              <a:solidFill>
                <a:srgbClr val="7030A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21510" name="Line 6"/>
          <p:cNvSpPr/>
          <p:nvPr/>
        </p:nvSpPr>
        <p:spPr>
          <a:xfrm>
            <a:off x="8153400" y="-533400"/>
            <a:ext cx="0" cy="7391400"/>
          </a:xfrm>
          <a:prstGeom prst="line">
            <a:avLst/>
          </a:prstGeom>
          <a:ln w="63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87" name="Text Box 7"/>
          <p:cNvSpPr txBox="1"/>
          <p:nvPr/>
        </p:nvSpPr>
        <p:spPr>
          <a:xfrm>
            <a:off x="8167688" y="3200400"/>
            <a:ext cx="671512" cy="2819400"/>
          </a:xfrm>
          <a:prstGeom prst="rect">
            <a:avLst/>
          </a:prstGeom>
          <a:noFill/>
          <a:ln w="6350">
            <a:noFill/>
          </a:ln>
        </p:spPr>
        <p:txBody>
          <a:bodyPr vert="eaVert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华文彩云" pitchFamily="2" charset="-122"/>
              </a:rPr>
              <a:t>看画    </a:t>
            </a:r>
            <a:r>
              <a:rPr lang="zh-CN" altLang="en-US" sz="3200" b="1" dirty="0">
                <a:solidFill>
                  <a:srgbClr val="FF9900"/>
                </a:solidFill>
                <a:latin typeface="Times New Roman" panose="02020603050405020304" pitchFamily="18" charset="0"/>
                <a:ea typeface="华文彩云" pitchFamily="2" charset="-122"/>
              </a:rPr>
              <a:t>读画</a:t>
            </a:r>
            <a:endParaRPr lang="zh-CN" altLang="en-US" sz="3200" b="1" dirty="0">
              <a:solidFill>
                <a:srgbClr val="FF9900"/>
              </a:solidFill>
              <a:latin typeface="Times New Roman" panose="02020603050405020304" pitchFamily="18" charset="0"/>
              <a:ea typeface="华文彩云" pitchFamily="2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2819400" y="3962400"/>
            <a:ext cx="2895600" cy="609600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2400" b="1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牦牛图   贾又福</a:t>
            </a:r>
            <a:endParaRPr lang="zh-CN" altLang="en-US" sz="2400" b="1" dirty="0">
              <a:solidFill>
                <a:schemeClr val="tx1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7411" name="Text Box 3"/>
          <p:cNvSpPr txBox="1"/>
          <p:nvPr/>
        </p:nvSpPr>
        <p:spPr>
          <a:xfrm>
            <a:off x="457200" y="4800600"/>
            <a:ext cx="7391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zh-CN" altLang="zh-CN" sz="2800" b="1" dirty="0">
                <a:latin typeface="Arial" panose="020B0604020202020204" pitchFamily="34" charset="0"/>
              </a:rPr>
              <a:t>作品用了哪些技法表现？</a:t>
            </a:r>
            <a:endParaRPr lang="zh-CN" altLang="en-US" sz="2800" b="1" dirty="0">
              <a:latin typeface="Times New Roman" panose="02020603050405020304" pitchFamily="18" charset="0"/>
              <a:ea typeface="华文新魏" pitchFamily="2" charset="-122"/>
            </a:endParaRPr>
          </a:p>
        </p:txBody>
      </p:sp>
      <p:pic>
        <p:nvPicPr>
          <p:cNvPr id="17413" name="Picture 5" descr="牧牛图——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0" y="533400"/>
            <a:ext cx="3006725" cy="3352800"/>
          </a:xfrm>
          <a:prstGeom prst="rect">
            <a:avLst/>
          </a:prstGeom>
          <a:noFill/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2533" name="Text Box 7"/>
          <p:cNvSpPr txBox="1"/>
          <p:nvPr/>
        </p:nvSpPr>
        <p:spPr>
          <a:xfrm>
            <a:off x="8147050" y="228600"/>
            <a:ext cx="800100" cy="32004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方正姚体" pitchFamily="2" charset="-122"/>
              </a:rPr>
              <a:t>学 会 欣 赏</a:t>
            </a:r>
            <a:endParaRPr lang="zh-CN" altLang="en-US" sz="4000" dirty="0">
              <a:solidFill>
                <a:srgbClr val="7030A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22534" name="Line 8"/>
          <p:cNvSpPr/>
          <p:nvPr/>
        </p:nvSpPr>
        <p:spPr>
          <a:xfrm>
            <a:off x="8153400" y="-533400"/>
            <a:ext cx="0" cy="7391400"/>
          </a:xfrm>
          <a:prstGeom prst="line">
            <a:avLst/>
          </a:prstGeom>
          <a:ln w="63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7" name="Text Box 9"/>
          <p:cNvSpPr txBox="1"/>
          <p:nvPr/>
        </p:nvSpPr>
        <p:spPr>
          <a:xfrm>
            <a:off x="8167688" y="3200400"/>
            <a:ext cx="671512" cy="3200400"/>
          </a:xfrm>
          <a:prstGeom prst="rect">
            <a:avLst/>
          </a:prstGeom>
          <a:noFill/>
          <a:ln w="6350">
            <a:noFill/>
          </a:ln>
        </p:spPr>
        <p:txBody>
          <a:bodyPr vert="eaVert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华文彩云" pitchFamily="2" charset="-122"/>
              </a:rPr>
              <a:t>看画    </a:t>
            </a:r>
            <a:r>
              <a:rPr lang="zh-CN" altLang="en-US" sz="3200" b="1" dirty="0">
                <a:solidFill>
                  <a:srgbClr val="FF9900"/>
                </a:solidFill>
                <a:latin typeface="Times New Roman" panose="02020603050405020304" pitchFamily="18" charset="0"/>
                <a:ea typeface="华文彩云" pitchFamily="2" charset="-122"/>
              </a:rPr>
              <a:t>读画</a:t>
            </a:r>
            <a:endParaRPr lang="zh-CN" altLang="en-US" sz="3200" b="1" dirty="0">
              <a:solidFill>
                <a:srgbClr val="FF9900"/>
              </a:solidFill>
              <a:latin typeface="Times New Roman" panose="02020603050405020304" pitchFamily="18" charset="0"/>
              <a:ea typeface="华文彩云" pitchFamily="2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范宽－溪山行旅pg"/>
          <p:cNvPicPr>
            <a:picLocks noChangeAspect="1"/>
          </p:cNvPicPr>
          <p:nvPr/>
        </p:nvPicPr>
        <p:blipFill>
          <a:blip r:embed="rId1">
            <a:lum contrast="6000"/>
          </a:blip>
          <a:stretch>
            <a:fillRect/>
          </a:stretch>
        </p:blipFill>
        <p:spPr>
          <a:xfrm>
            <a:off x="5105400" y="533400"/>
            <a:ext cx="2654300" cy="5562600"/>
          </a:xfrm>
          <a:prstGeom prst="rect">
            <a:avLst/>
          </a:prstGeom>
          <a:noFill/>
          <a:ln w="190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195" name="Rectangle 3"/>
          <p:cNvSpPr>
            <a:spLocks noGrp="1"/>
          </p:cNvSpPr>
          <p:nvPr>
            <p:ph type="title"/>
          </p:nvPr>
        </p:nvSpPr>
        <p:spPr>
          <a:xfrm>
            <a:off x="860425" y="5391150"/>
            <a:ext cx="4648200" cy="990600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2400" b="1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溪山行旅图  范宽（宋）</a:t>
            </a:r>
            <a:endParaRPr lang="zh-CN" altLang="en-US" sz="2400" dirty="0">
              <a:solidFill>
                <a:schemeClr val="tx1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8196" name="Text Box 4"/>
          <p:cNvSpPr txBox="1"/>
          <p:nvPr/>
        </p:nvSpPr>
        <p:spPr>
          <a:xfrm>
            <a:off x="395288" y="990600"/>
            <a:ext cx="49450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latin typeface="Arial" panose="020B0604020202020204" pitchFamily="34" charset="0"/>
              </a:rPr>
              <a:t>作品</a:t>
            </a:r>
            <a:r>
              <a:rPr lang="zh-CN" altLang="zh-CN" sz="2800" dirty="0">
                <a:latin typeface="Arial" panose="020B0604020202020204" pitchFamily="34" charset="0"/>
              </a:rPr>
              <a:t>传达了什么样的意境</a:t>
            </a:r>
            <a:r>
              <a:rPr lang="en-US" altLang="zh-CN" sz="2800" dirty="0">
                <a:latin typeface="Arial" panose="020B0604020202020204" pitchFamily="34" charset="0"/>
              </a:rPr>
              <a:t>?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        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3557" name="Text Box 5"/>
          <p:cNvSpPr txBox="1"/>
          <p:nvPr/>
        </p:nvSpPr>
        <p:spPr>
          <a:xfrm>
            <a:off x="8115300" y="152400"/>
            <a:ext cx="800100" cy="28956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方正姚体" pitchFamily="2" charset="-122"/>
              </a:rPr>
              <a:t>学 会 欣 赏</a:t>
            </a:r>
            <a:endParaRPr lang="zh-CN" altLang="en-US" sz="4000" dirty="0">
              <a:solidFill>
                <a:srgbClr val="7030A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23558" name="Line 6"/>
          <p:cNvSpPr/>
          <p:nvPr/>
        </p:nvSpPr>
        <p:spPr>
          <a:xfrm>
            <a:off x="8153400" y="-533400"/>
            <a:ext cx="0" cy="7391400"/>
          </a:xfrm>
          <a:prstGeom prst="line">
            <a:avLst/>
          </a:prstGeom>
          <a:ln w="63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9" name="Text Box 7"/>
          <p:cNvSpPr txBox="1"/>
          <p:nvPr/>
        </p:nvSpPr>
        <p:spPr>
          <a:xfrm>
            <a:off x="8229600" y="3505200"/>
            <a:ext cx="671513" cy="3352800"/>
          </a:xfrm>
          <a:prstGeom prst="rect">
            <a:avLst/>
          </a:prstGeom>
          <a:noFill/>
          <a:ln w="6350">
            <a:noFill/>
          </a:ln>
        </p:spPr>
        <p:txBody>
          <a:bodyPr vert="eaVert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华文彩云" pitchFamily="2" charset="-122"/>
              </a:rPr>
              <a:t>看画    </a:t>
            </a:r>
            <a:r>
              <a:rPr lang="zh-CN" altLang="en-US" sz="3200" b="1" dirty="0">
                <a:solidFill>
                  <a:srgbClr val="FF9900"/>
                </a:solidFill>
                <a:latin typeface="Times New Roman" panose="02020603050405020304" pitchFamily="18" charset="0"/>
                <a:ea typeface="华文彩云" pitchFamily="2" charset="-122"/>
              </a:rPr>
              <a:t>读画</a:t>
            </a:r>
            <a:endParaRPr lang="zh-CN" altLang="en-US" sz="3200" b="1" dirty="0">
              <a:solidFill>
                <a:srgbClr val="FF9900"/>
              </a:solidFill>
              <a:latin typeface="Times New Roman" panose="02020603050405020304" pitchFamily="18" charset="0"/>
              <a:ea typeface="华文彩云" pitchFamily="2" charset="-122"/>
            </a:endParaRPr>
          </a:p>
        </p:txBody>
      </p:sp>
      <p:sp>
        <p:nvSpPr>
          <p:cNvPr id="8200" name="Text Box 8"/>
          <p:cNvSpPr txBox="1"/>
          <p:nvPr/>
        </p:nvSpPr>
        <p:spPr>
          <a:xfrm>
            <a:off x="395288" y="2260600"/>
            <a:ext cx="6521450" cy="1816100"/>
          </a:xfrm>
          <a:prstGeom prst="rect">
            <a:avLst/>
          </a:prstGeom>
          <a:noFill/>
          <a:ln w="6350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华文新魏" pitchFamily="2" charset="-122"/>
                <a:ea typeface="华文新魏" pitchFamily="2" charset="-122"/>
              </a:rPr>
              <a:t>     </a:t>
            </a:r>
            <a:endParaRPr lang="en-US" altLang="zh-CN" sz="2800" b="1" dirty="0"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zh-CN" sz="2800" dirty="0">
                <a:latin typeface="Arial" panose="020B0604020202020204" pitchFamily="34" charset="0"/>
              </a:rPr>
              <a:t>这幅作品给你什么感受？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sz="2800" b="1" dirty="0">
              <a:latin typeface="Times New Roman" panose="02020603050405020304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8199" grpId="0"/>
      <p:bldP spid="820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2" descr="倪赞－鱼庄秋霁图"/>
          <p:cNvPicPr>
            <a:picLocks noChangeAspect="1"/>
          </p:cNvPicPr>
          <p:nvPr/>
        </p:nvPicPr>
        <p:blipFill>
          <a:blip r:embed="rId1">
            <a:lum bright="-12000" contrast="18000"/>
          </a:blip>
          <a:stretch>
            <a:fillRect/>
          </a:stretch>
        </p:blipFill>
        <p:spPr>
          <a:xfrm>
            <a:off x="5181600" y="609600"/>
            <a:ext cx="2513013" cy="5181600"/>
          </a:xfrm>
          <a:prstGeom prst="rect">
            <a:avLst/>
          </a:prstGeom>
          <a:noFill/>
          <a:ln w="127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555" name="Rectangle 3"/>
          <p:cNvSpPr>
            <a:spLocks noGrp="1"/>
          </p:cNvSpPr>
          <p:nvPr>
            <p:ph type="title"/>
          </p:nvPr>
        </p:nvSpPr>
        <p:spPr>
          <a:xfrm>
            <a:off x="762000" y="5410200"/>
            <a:ext cx="4724400" cy="381000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2400" b="1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渔庄秋霁图倪瓒 （元）</a:t>
            </a:r>
            <a:endParaRPr lang="zh-CN" altLang="en-US" sz="2400" b="1" dirty="0">
              <a:solidFill>
                <a:schemeClr val="tx1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3556" name="Text Box 4"/>
          <p:cNvSpPr txBox="1"/>
          <p:nvPr/>
        </p:nvSpPr>
        <p:spPr>
          <a:xfrm>
            <a:off x="762000" y="685800"/>
            <a:ext cx="3962400" cy="20145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altLang="zh-CN" sz="2400" b="1" dirty="0">
                <a:latin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  <a:ea typeface="华文新魏" pitchFamily="2" charset="-122"/>
              </a:rPr>
              <a:t>画家用了什么样的构图方法表现了什么地区的景色？</a:t>
            </a:r>
            <a:endParaRPr lang="zh-CN" altLang="en-US" sz="2800" b="1" dirty="0">
              <a:latin typeface="宋体" panose="02010600030101010101" pitchFamily="2" charset="-122"/>
              <a:ea typeface="华文新魏" pitchFamily="2" charset="-122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华文新魏" pitchFamily="2" charset="-122"/>
              </a:rPr>
              <a:t>    </a:t>
            </a:r>
            <a:endParaRPr lang="zh-CN" altLang="en-US" sz="2800" b="1" dirty="0">
              <a:latin typeface="Times New Roman" panose="02020603050405020304" pitchFamily="18" charset="0"/>
              <a:ea typeface="华文新魏" pitchFamily="2" charset="-122"/>
            </a:endParaRPr>
          </a:p>
        </p:txBody>
      </p:sp>
      <p:sp>
        <p:nvSpPr>
          <p:cNvPr id="24581" name="Text Box 5"/>
          <p:cNvSpPr txBox="1"/>
          <p:nvPr/>
        </p:nvSpPr>
        <p:spPr>
          <a:xfrm>
            <a:off x="8289925" y="228600"/>
            <a:ext cx="549275" cy="31242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eaLnBrk="1" hangingPunct="1">
              <a:spcBef>
                <a:spcPct val="50000"/>
              </a:spcBef>
            </a:pPr>
            <a:endParaRPr lang="zh-CN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24582" name="Text Box 6"/>
          <p:cNvSpPr txBox="1"/>
          <p:nvPr/>
        </p:nvSpPr>
        <p:spPr>
          <a:xfrm>
            <a:off x="8161338" y="304800"/>
            <a:ext cx="800100" cy="32766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方正姚体" pitchFamily="2" charset="-122"/>
              </a:rPr>
              <a:t>学 会 欣 赏</a:t>
            </a:r>
            <a:endParaRPr lang="zh-CN" altLang="en-US" sz="4000" dirty="0">
              <a:solidFill>
                <a:srgbClr val="7030A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24583" name="Line 7"/>
          <p:cNvSpPr/>
          <p:nvPr/>
        </p:nvSpPr>
        <p:spPr>
          <a:xfrm>
            <a:off x="8153400" y="-533400"/>
            <a:ext cx="0" cy="7391400"/>
          </a:xfrm>
          <a:prstGeom prst="line">
            <a:avLst/>
          </a:prstGeom>
          <a:ln w="63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60" name="Text Box 8"/>
          <p:cNvSpPr txBox="1"/>
          <p:nvPr/>
        </p:nvSpPr>
        <p:spPr>
          <a:xfrm>
            <a:off x="8243888" y="3429000"/>
            <a:ext cx="671512" cy="2514600"/>
          </a:xfrm>
          <a:prstGeom prst="rect">
            <a:avLst/>
          </a:prstGeom>
          <a:noFill/>
          <a:ln w="6350">
            <a:noFill/>
          </a:ln>
        </p:spPr>
        <p:txBody>
          <a:bodyPr vert="eaVert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华文彩云" pitchFamily="2" charset="-122"/>
              </a:rPr>
              <a:t>看画    </a:t>
            </a:r>
            <a:r>
              <a:rPr lang="zh-CN" altLang="en-US" sz="3200" b="1" dirty="0">
                <a:solidFill>
                  <a:srgbClr val="FF9900"/>
                </a:solidFill>
                <a:latin typeface="Times New Roman" panose="02020603050405020304" pitchFamily="18" charset="0"/>
                <a:ea typeface="华文彩云" pitchFamily="2" charset="-122"/>
              </a:rPr>
              <a:t>读画</a:t>
            </a:r>
            <a:endParaRPr lang="zh-CN" altLang="en-US" sz="3200" b="1" dirty="0">
              <a:solidFill>
                <a:srgbClr val="FF9900"/>
              </a:solidFill>
              <a:latin typeface="Times New Roman" panose="02020603050405020304" pitchFamily="18" charset="0"/>
              <a:ea typeface="华文彩云" pitchFamily="2" charset="-122"/>
            </a:endParaRPr>
          </a:p>
        </p:txBody>
      </p:sp>
      <p:sp>
        <p:nvSpPr>
          <p:cNvPr id="23561" name="Text Box 9"/>
          <p:cNvSpPr txBox="1"/>
          <p:nvPr/>
        </p:nvSpPr>
        <p:spPr>
          <a:xfrm>
            <a:off x="685800" y="2438400"/>
            <a:ext cx="4267200" cy="2868613"/>
          </a:xfrm>
          <a:prstGeom prst="rect">
            <a:avLst/>
          </a:prstGeom>
          <a:noFill/>
          <a:ln w="6350">
            <a:noFill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altLang="zh-CN" sz="2800" b="1" dirty="0">
                <a:latin typeface="宋体" panose="02010600030101010101" pitchFamily="2" charset="-122"/>
                <a:ea typeface="华文新魏" pitchFamily="2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  <a:ea typeface="华文新魏" pitchFamily="2" charset="-122"/>
              </a:rPr>
              <a:t>整幅画不见飞鸟，不见帆影，也不见人迹，一片空旷孤寂之境。联系画家所生活的时代谈谈你的感受。</a:t>
            </a:r>
            <a:endParaRPr lang="zh-CN" altLang="en-US" sz="2800" b="1" dirty="0">
              <a:latin typeface="Times New Roman" panose="02020603050405020304" pitchFamily="18" charset="0"/>
              <a:ea typeface="华文新魏" pitchFamily="2" charset="-122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sz="2800" b="1" dirty="0">
              <a:latin typeface="Times New Roman" panose="02020603050405020304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  <p:bldP spid="23560" grpId="0"/>
      <p:bldP spid="235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/>
          <p:nvPr/>
        </p:nvSpPr>
        <p:spPr>
          <a:xfrm>
            <a:off x="381000" y="304800"/>
            <a:ext cx="8185150" cy="641350"/>
          </a:xfrm>
          <a:prstGeom prst="rect">
            <a:avLst/>
          </a:prstGeom>
          <a:noFill/>
          <a:ln w="6350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zh-CN" altLang="en-US" sz="3600" dirty="0">
                <a:latin typeface="幼圆" pitchFamily="49" charset="-122"/>
                <a:ea typeface="幼圆" pitchFamily="49" charset="-122"/>
              </a:rPr>
              <a:t>诗中有画 画中有诗 诗情画意 情景交融</a:t>
            </a:r>
            <a:endParaRPr lang="zh-CN" altLang="en-US" sz="36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59395" name="Line 3"/>
          <p:cNvSpPr/>
          <p:nvPr/>
        </p:nvSpPr>
        <p:spPr>
          <a:xfrm>
            <a:off x="-533400" y="1066800"/>
            <a:ext cx="10363200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9396" name="Text Box 4"/>
          <p:cNvSpPr txBox="1"/>
          <p:nvPr/>
        </p:nvSpPr>
        <p:spPr>
          <a:xfrm>
            <a:off x="6096000" y="2895600"/>
            <a:ext cx="1981200" cy="2124075"/>
          </a:xfrm>
          <a:prstGeom prst="rect">
            <a:avLst/>
          </a:prstGeom>
          <a:noFill/>
          <a:ln w="6350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幼圆" pitchFamily="49" charset="-122"/>
                <a:ea typeface="幼圆" pitchFamily="49" charset="-122"/>
              </a:rPr>
              <a:t>宿雨清畿甸</a:t>
            </a:r>
            <a:r>
              <a:rPr lang="en-US" altLang="zh-CN" sz="2400" b="1" dirty="0">
                <a:latin typeface="幼圆" pitchFamily="49" charset="-122"/>
                <a:ea typeface="幼圆" pitchFamily="49" charset="-122"/>
              </a:rPr>
              <a:t>,</a:t>
            </a:r>
            <a:endParaRPr lang="en-US" altLang="zh-CN" sz="2400" b="1" dirty="0">
              <a:latin typeface="幼圆" pitchFamily="49" charset="-122"/>
              <a:ea typeface="幼圆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幼圆" pitchFamily="49" charset="-122"/>
                <a:ea typeface="幼圆" pitchFamily="49" charset="-122"/>
              </a:rPr>
              <a:t>朝阳丽帝城</a:t>
            </a:r>
            <a:r>
              <a:rPr lang="en-US" altLang="zh-CN" sz="2400" b="1" dirty="0">
                <a:latin typeface="幼圆" pitchFamily="49" charset="-122"/>
                <a:ea typeface="幼圆" pitchFamily="49" charset="-122"/>
              </a:rPr>
              <a:t>,</a:t>
            </a:r>
            <a:endParaRPr lang="en-US" altLang="zh-CN" sz="2400" b="1" dirty="0">
              <a:latin typeface="幼圆" pitchFamily="49" charset="-122"/>
              <a:ea typeface="幼圆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幼圆" pitchFamily="49" charset="-122"/>
                <a:ea typeface="幼圆" pitchFamily="49" charset="-122"/>
              </a:rPr>
              <a:t>丰年人乐业</a:t>
            </a:r>
            <a:r>
              <a:rPr lang="en-US" altLang="zh-CN" sz="2400" b="1" dirty="0">
                <a:latin typeface="幼圆" pitchFamily="49" charset="-122"/>
                <a:ea typeface="幼圆" pitchFamily="49" charset="-122"/>
              </a:rPr>
              <a:t>,</a:t>
            </a:r>
            <a:endParaRPr lang="en-US" altLang="zh-CN" sz="2400" b="1" dirty="0">
              <a:latin typeface="幼圆" pitchFamily="49" charset="-122"/>
              <a:ea typeface="幼圆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幼圆" pitchFamily="49" charset="-122"/>
                <a:ea typeface="幼圆" pitchFamily="49" charset="-122"/>
              </a:rPr>
              <a:t>垅上踏歌行。 </a:t>
            </a:r>
            <a:endParaRPr lang="zh-CN" altLang="en-US" sz="2400" b="1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59397" name="Text Box 5"/>
          <p:cNvSpPr txBox="1"/>
          <p:nvPr/>
        </p:nvSpPr>
        <p:spPr>
          <a:xfrm>
            <a:off x="5715000" y="5486400"/>
            <a:ext cx="2743200" cy="396875"/>
          </a:xfrm>
          <a:prstGeom prst="rect">
            <a:avLst/>
          </a:prstGeom>
          <a:noFill/>
          <a:ln w="6350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  <a:ea typeface="幼圆" pitchFamily="49" charset="-122"/>
              </a:rPr>
              <a:t>《</a:t>
            </a:r>
            <a:r>
              <a:rPr lang="zh-CN" altLang="en-US" sz="2000" b="1" dirty="0">
                <a:latin typeface="Times New Roman" panose="02020603050405020304" pitchFamily="18" charset="0"/>
                <a:ea typeface="幼圆" pitchFamily="49" charset="-122"/>
              </a:rPr>
              <a:t>踏歌图</a:t>
            </a:r>
            <a:r>
              <a:rPr lang="en-US" altLang="zh-CN" sz="2000" b="1" dirty="0">
                <a:latin typeface="Times New Roman" panose="02020603050405020304" pitchFamily="18" charset="0"/>
                <a:ea typeface="幼圆" pitchFamily="49" charset="-122"/>
              </a:rPr>
              <a:t>》</a:t>
            </a:r>
            <a:r>
              <a:rPr lang="zh-CN" altLang="en-US" sz="2000" b="1" dirty="0">
                <a:latin typeface="Times New Roman" panose="02020603050405020304" pitchFamily="18" charset="0"/>
                <a:ea typeface="幼圆" pitchFamily="49" charset="-122"/>
              </a:rPr>
              <a:t>马远   宋</a:t>
            </a:r>
            <a:endParaRPr lang="zh-CN" altLang="en-US" sz="2000" b="1" dirty="0">
              <a:latin typeface="Times New Roman" panose="02020603050405020304" pitchFamily="18" charset="0"/>
              <a:ea typeface="幼圆" pitchFamily="49" charset="-122"/>
            </a:endParaRPr>
          </a:p>
        </p:txBody>
      </p:sp>
      <p:pic>
        <p:nvPicPr>
          <p:cNvPr id="59398" name="Picture 6" descr="未踏-4"/>
          <p:cNvPicPr>
            <a:picLocks noChangeAspect="1"/>
          </p:cNvPicPr>
          <p:nvPr/>
        </p:nvPicPr>
        <p:blipFill>
          <a:blip r:embed="rId1">
            <a:lum contrast="24000"/>
          </a:blip>
          <a:stretch>
            <a:fillRect/>
          </a:stretch>
        </p:blipFill>
        <p:spPr>
          <a:xfrm>
            <a:off x="3048000" y="1447800"/>
            <a:ext cx="2420938" cy="4495800"/>
          </a:xfrm>
          <a:prstGeom prst="rect">
            <a:avLst/>
          </a:prstGeom>
          <a:noFill/>
          <a:ln w="9525" cap="flat" cmpd="sng">
            <a:solidFill>
              <a:srgbClr val="DDDDDD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39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2" descr="未标题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0" y="5981700"/>
            <a:ext cx="4419600" cy="550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Rectangle 3"/>
          <p:cNvSpPr>
            <a:spLocks noGrp="1"/>
          </p:cNvSpPr>
          <p:nvPr>
            <p:ph type="title"/>
          </p:nvPr>
        </p:nvSpPr>
        <p:spPr>
          <a:xfrm>
            <a:off x="4648200" y="5943600"/>
            <a:ext cx="4495800" cy="533400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200" b="1" dirty="0">
                <a:solidFill>
                  <a:srgbClr val="663300"/>
                </a:solidFill>
                <a:ea typeface="华文新魏" pitchFamily="2" charset="-122"/>
              </a:rPr>
              <a:t>学生心中的山水世界</a:t>
            </a:r>
            <a:endParaRPr lang="zh-CN" altLang="en-US" sz="3200" b="1" dirty="0">
              <a:solidFill>
                <a:srgbClr val="663300"/>
              </a:solidFill>
            </a:endParaRPr>
          </a:p>
        </p:txBody>
      </p:sp>
      <p:pic>
        <p:nvPicPr>
          <p:cNvPr id="62468" name="Picture 4" descr="刘一军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00200"/>
            <a:ext cx="3429000" cy="2692400"/>
          </a:xfrm>
          <a:prstGeom prst="rect">
            <a:avLst/>
          </a:prstGeom>
          <a:noFill/>
          <a:ln w="9525" cap="flat" cmpd="sng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2469" name="Picture 5" descr="海若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363" y="1600200"/>
            <a:ext cx="2611437" cy="2667000"/>
          </a:xfrm>
          <a:prstGeom prst="rect">
            <a:avLst/>
          </a:prstGeom>
          <a:noFill/>
          <a:ln w="9525" cap="flat" cmpd="sng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6630" name="Text Box 6"/>
          <p:cNvSpPr txBox="1"/>
          <p:nvPr/>
        </p:nvSpPr>
        <p:spPr>
          <a:xfrm>
            <a:off x="6705600" y="304800"/>
            <a:ext cx="3200400" cy="701675"/>
          </a:xfrm>
          <a:prstGeom prst="rect">
            <a:avLst/>
          </a:prstGeom>
          <a:noFill/>
          <a:ln w="6350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方正姚体" pitchFamily="2" charset="-122"/>
              </a:rPr>
              <a:t>学会表现</a:t>
            </a:r>
            <a:endParaRPr lang="zh-CN" altLang="en-US" sz="4000" b="1" dirty="0">
              <a:solidFill>
                <a:srgbClr val="7030A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62471" name="Line 7"/>
          <p:cNvSpPr/>
          <p:nvPr/>
        </p:nvSpPr>
        <p:spPr>
          <a:xfrm>
            <a:off x="-228600" y="1143000"/>
            <a:ext cx="15087600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2474" name="Text Box 10"/>
          <p:cNvSpPr txBox="1"/>
          <p:nvPr/>
        </p:nvSpPr>
        <p:spPr>
          <a:xfrm>
            <a:off x="4572000" y="4495800"/>
            <a:ext cx="3429000" cy="366713"/>
          </a:xfrm>
          <a:prstGeom prst="rect">
            <a:avLst/>
          </a:prstGeom>
          <a:noFill/>
          <a:ln w="6350">
            <a:noFill/>
          </a:ln>
        </p:spPr>
        <p:txBody>
          <a:bodyPr>
            <a:spAutoFit/>
          </a:bodyPr>
          <a:p>
            <a:pPr algn="just"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rgbClr val="DDDDDD"/>
                </a:solidFill>
                <a:latin typeface="幼圆" pitchFamily="49" charset="-122"/>
                <a:ea typeface="幼圆" pitchFamily="49" charset="-122"/>
              </a:rPr>
              <a:t>    </a:t>
            </a:r>
            <a:r>
              <a:rPr lang="zh-CN" altLang="en-US" b="1" dirty="0">
                <a:solidFill>
                  <a:srgbClr val="DDDDDD"/>
                </a:solidFill>
                <a:latin typeface="幼圆" pitchFamily="49" charset="-122"/>
                <a:ea typeface="幼圆" pitchFamily="49" charset="-122"/>
              </a:rPr>
              <a:t>枯藤老树昏鸦</a:t>
            </a:r>
            <a:r>
              <a:rPr lang="en-US" altLang="zh-CN" b="1" dirty="0">
                <a:solidFill>
                  <a:srgbClr val="DDDDDD"/>
                </a:solidFill>
                <a:latin typeface="幼圆" pitchFamily="49" charset="-122"/>
                <a:ea typeface="幼圆" pitchFamily="49" charset="-122"/>
              </a:rPr>
              <a:t>,</a:t>
            </a:r>
            <a:r>
              <a:rPr lang="en-US" altLang="zh-CN" b="1" dirty="0">
                <a:solidFill>
                  <a:srgbClr val="DDDDDD"/>
                </a:solidFill>
                <a:latin typeface="Times New Roman" panose="02020603050405020304" pitchFamily="18" charset="0"/>
                <a:ea typeface="幼圆" pitchFamily="49" charset="-122"/>
              </a:rPr>
              <a:t>……</a:t>
            </a:r>
            <a:endParaRPr lang="en-US" altLang="zh-CN" b="1" dirty="0">
              <a:solidFill>
                <a:srgbClr val="DDDDDD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62475" name="Text Box 11"/>
          <p:cNvSpPr txBox="1"/>
          <p:nvPr/>
        </p:nvSpPr>
        <p:spPr>
          <a:xfrm>
            <a:off x="838200" y="4495800"/>
            <a:ext cx="4114800" cy="366713"/>
          </a:xfrm>
          <a:prstGeom prst="rect">
            <a:avLst/>
          </a:prstGeom>
          <a:noFill/>
          <a:ln w="6350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幼圆" pitchFamily="49" charset="-122"/>
              </a:rPr>
              <a:t>横看成岭侧成峰，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幼圆" pitchFamily="49" charset="-122"/>
              </a:rPr>
              <a:t>……</a:t>
            </a:r>
            <a:endParaRPr lang="en-US" altLang="zh-CN" b="1" dirty="0">
              <a:solidFill>
                <a:schemeClr val="bg1"/>
              </a:solidFill>
              <a:latin typeface="Times New Roman" panose="02020603050405020304" pitchFamily="18" charset="0"/>
              <a:ea typeface="幼圆" pitchFamily="49" charset="-122"/>
            </a:endParaRPr>
          </a:p>
        </p:txBody>
      </p:sp>
      <p:sp>
        <p:nvSpPr>
          <p:cNvPr id="62476" name="Text Box 12"/>
          <p:cNvSpPr txBox="1"/>
          <p:nvPr/>
        </p:nvSpPr>
        <p:spPr>
          <a:xfrm>
            <a:off x="381000" y="304800"/>
            <a:ext cx="5867400" cy="519113"/>
          </a:xfrm>
          <a:prstGeom prst="rect">
            <a:avLst/>
          </a:prstGeom>
          <a:noFill/>
          <a:ln w="6350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幼圆" pitchFamily="49" charset="-122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  <a:ea typeface="华文新魏" pitchFamily="2" charset="-122"/>
              </a:rPr>
              <a:t>拿起笔，画一画你心中的山水世界。</a:t>
            </a:r>
            <a:endParaRPr lang="zh-CN" altLang="en-US" sz="2800" b="1" dirty="0">
              <a:latin typeface="Times New Roman" panose="02020603050405020304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4" grpId="0"/>
      <p:bldP spid="62475" grpId="0"/>
      <p:bldP spid="624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4514" name="Picture 2" descr="陶丹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0" y="1752600"/>
            <a:ext cx="2495550" cy="3429000"/>
          </a:xfrm>
          <a:prstGeom prst="rect">
            <a:avLst/>
          </a:prstGeom>
          <a:noFill/>
          <a:ln w="9525" cap="flat" cmpd="sng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4515" name="Line 3"/>
          <p:cNvSpPr/>
          <p:nvPr/>
        </p:nvSpPr>
        <p:spPr>
          <a:xfrm>
            <a:off x="-228600" y="1143000"/>
            <a:ext cx="15087600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652" name="Text Box 4"/>
          <p:cNvSpPr txBox="1"/>
          <p:nvPr/>
        </p:nvSpPr>
        <p:spPr>
          <a:xfrm>
            <a:off x="5943600" y="228600"/>
            <a:ext cx="2971800" cy="701675"/>
          </a:xfrm>
          <a:prstGeom prst="rect">
            <a:avLst/>
          </a:prstGeom>
          <a:noFill/>
          <a:ln w="6350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方正姚体" pitchFamily="2" charset="-122"/>
              </a:rPr>
              <a:t>学会表现</a:t>
            </a:r>
            <a:endParaRPr lang="zh-CN" altLang="en-US" sz="4000" b="1" dirty="0">
              <a:solidFill>
                <a:srgbClr val="7030A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64518" name="Rectangle 6"/>
          <p:cNvSpPr/>
          <p:nvPr/>
        </p:nvSpPr>
        <p:spPr>
          <a:xfrm>
            <a:off x="762000" y="381000"/>
            <a:ext cx="5334000" cy="954088"/>
          </a:xfrm>
          <a:prstGeom prst="rect">
            <a:avLst/>
          </a:prstGeom>
          <a:noFill/>
          <a:ln w="6350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你理解</a:t>
            </a:r>
            <a:r>
              <a:rPr lang="zh-CN" altLang="en-US" sz="2800" b="1" dirty="0">
                <a:latin typeface="Times New Roman" panose="02020603050405020304" pitchFamily="18" charset="0"/>
                <a:ea typeface="华文新魏" pitchFamily="2" charset="-122"/>
              </a:rPr>
              <a:t>“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笔墨当随时代</a:t>
            </a:r>
            <a:r>
              <a:rPr lang="zh-CN" altLang="en-US" sz="2800" b="1" dirty="0">
                <a:latin typeface="Times New Roman" panose="02020603050405020304" pitchFamily="18" charset="0"/>
                <a:ea typeface="华文新魏" pitchFamily="2" charset="-122"/>
              </a:rPr>
              <a:t>”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的含义吗？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4519" name="Text Box 7"/>
          <p:cNvSpPr txBox="1"/>
          <p:nvPr/>
        </p:nvSpPr>
        <p:spPr>
          <a:xfrm>
            <a:off x="4876800" y="4876800"/>
            <a:ext cx="3200400" cy="396875"/>
          </a:xfrm>
          <a:prstGeom prst="rect">
            <a:avLst/>
          </a:prstGeom>
          <a:noFill/>
          <a:ln w="6350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solidFill>
                  <a:srgbClr val="DDDDDD"/>
                </a:solidFill>
                <a:latin typeface="Times New Roman" panose="02020603050405020304" pitchFamily="18" charset="0"/>
                <a:ea typeface="幼圆" pitchFamily="49" charset="-122"/>
              </a:rPr>
              <a:t>空山新雨后，</a:t>
            </a:r>
            <a:r>
              <a:rPr lang="en-US" altLang="zh-CN" sz="2000" b="1" dirty="0">
                <a:solidFill>
                  <a:srgbClr val="DDDDDD"/>
                </a:solidFill>
                <a:latin typeface="Times New Roman" panose="02020603050405020304" pitchFamily="18" charset="0"/>
                <a:ea typeface="幼圆" pitchFamily="49" charset="-122"/>
              </a:rPr>
              <a:t>……</a:t>
            </a:r>
            <a:endParaRPr lang="en-US" altLang="zh-CN" sz="2000" b="1" dirty="0">
              <a:solidFill>
                <a:srgbClr val="DDDDDD"/>
              </a:solidFill>
              <a:latin typeface="Times New Roman" panose="02020603050405020304" pitchFamily="18" charset="0"/>
              <a:ea typeface="幼圆" pitchFamily="49" charset="-122"/>
            </a:endParaRPr>
          </a:p>
        </p:txBody>
      </p:sp>
      <p:sp>
        <p:nvSpPr>
          <p:cNvPr id="64520" name="Text Box 8"/>
          <p:cNvSpPr txBox="1"/>
          <p:nvPr/>
        </p:nvSpPr>
        <p:spPr>
          <a:xfrm>
            <a:off x="1295400" y="5334000"/>
            <a:ext cx="2895600" cy="396875"/>
          </a:xfrm>
          <a:prstGeom prst="rect">
            <a:avLst/>
          </a:prstGeom>
          <a:noFill/>
          <a:ln w="6350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solidFill>
                  <a:srgbClr val="DDDDDD"/>
                </a:solidFill>
                <a:latin typeface="Times New Roman" panose="02020603050405020304" pitchFamily="18" charset="0"/>
                <a:ea typeface="幼圆" pitchFamily="49" charset="-122"/>
              </a:rPr>
              <a:t>小桥流水人家</a:t>
            </a:r>
            <a:r>
              <a:rPr lang="en-US" altLang="zh-CN" sz="2000" b="1" dirty="0">
                <a:solidFill>
                  <a:srgbClr val="DDDDDD"/>
                </a:solidFill>
                <a:latin typeface="Times New Roman" panose="02020603050405020304" pitchFamily="18" charset="0"/>
                <a:ea typeface="幼圆" pitchFamily="49" charset="-122"/>
              </a:rPr>
              <a:t>……</a:t>
            </a:r>
            <a:endParaRPr lang="en-US" altLang="zh-CN" sz="2000" b="1" dirty="0">
              <a:solidFill>
                <a:srgbClr val="DDDDDD"/>
              </a:solidFill>
              <a:latin typeface="Times New Roman" panose="02020603050405020304" pitchFamily="18" charset="0"/>
              <a:ea typeface="幼圆" pitchFamily="49" charset="-122"/>
            </a:endParaRPr>
          </a:p>
        </p:txBody>
      </p:sp>
      <p:pic>
        <p:nvPicPr>
          <p:cNvPr id="64521" name="Picture 9" descr="xie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057400"/>
            <a:ext cx="2667000" cy="2667000"/>
          </a:xfrm>
          <a:prstGeom prst="rect">
            <a:avLst/>
          </a:prstGeom>
          <a:noFill/>
          <a:ln w="9525" cap="flat" cmpd="sng">
            <a:solidFill>
              <a:srgbClr val="DDDDDD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/>
      <p:bldP spid="64519" grpId="0"/>
      <p:bldP spid="645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Line 15"/>
          <p:cNvSpPr/>
          <p:nvPr/>
        </p:nvSpPr>
        <p:spPr>
          <a:xfrm>
            <a:off x="-1371600" y="1066800"/>
            <a:ext cx="11887200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99" name="Text Box 5"/>
          <p:cNvSpPr txBox="1"/>
          <p:nvPr/>
        </p:nvSpPr>
        <p:spPr>
          <a:xfrm>
            <a:off x="5334000" y="381000"/>
            <a:ext cx="3581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zh-CN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4100" name="TextBox 18"/>
          <p:cNvSpPr txBox="1"/>
          <p:nvPr/>
        </p:nvSpPr>
        <p:spPr>
          <a:xfrm>
            <a:off x="-1620837" y="1125538"/>
            <a:ext cx="9463087" cy="50768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                                                         </a:t>
            </a:r>
            <a:r>
              <a:rPr lang="zh-CN" altLang="en-US" sz="3600" b="1" dirty="0">
                <a:latin typeface="Arial" panose="020B0604020202020204" pitchFamily="34" charset="0"/>
              </a:rPr>
              <a:t>沁园春</a:t>
            </a:r>
            <a:r>
              <a:rPr lang="en-US" altLang="zh-CN" sz="3600" b="1" dirty="0">
                <a:latin typeface="Arial" panose="020B0604020202020204" pitchFamily="34" charset="0"/>
              </a:rPr>
              <a:t>·</a:t>
            </a:r>
            <a:r>
              <a:rPr lang="zh-CN" altLang="en-US" sz="3600" b="1" dirty="0">
                <a:latin typeface="Arial" panose="020B0604020202020204" pitchFamily="34" charset="0"/>
              </a:rPr>
              <a:t>雪</a:t>
            </a:r>
            <a:endParaRPr lang="en-US" altLang="zh-CN" sz="3600" b="1" dirty="0">
              <a:latin typeface="Arial" panose="020B0604020202020204" pitchFamily="34" charset="0"/>
            </a:endParaRPr>
          </a:p>
          <a:p>
            <a:r>
              <a:rPr lang="zh-CN" altLang="en-US" sz="2400" b="1" dirty="0">
                <a:latin typeface="Arial" panose="020B0604020202020204" pitchFamily="34" charset="0"/>
              </a:rPr>
              <a:t>                                                              </a:t>
            </a:r>
            <a:endParaRPr lang="en-US" altLang="zh-CN" sz="2400" b="1" dirty="0">
              <a:latin typeface="Arial" panose="020B0604020202020204" pitchFamily="34" charset="0"/>
            </a:endParaRPr>
          </a:p>
          <a:p>
            <a:r>
              <a:rPr lang="en-US" altLang="zh-CN" sz="2400" b="1" dirty="0">
                <a:latin typeface="Arial" panose="020B0604020202020204" pitchFamily="34" charset="0"/>
              </a:rPr>
              <a:t>                                                                </a:t>
            </a:r>
            <a:r>
              <a:rPr lang="zh-CN" altLang="en-US" sz="2400" b="1" dirty="0">
                <a:latin typeface="Arial" panose="020B0604020202020204" pitchFamily="34" charset="0"/>
              </a:rPr>
              <a:t> 毛泽东</a:t>
            </a:r>
            <a:endParaRPr lang="en-US" altLang="zh-CN" sz="2400" b="1" dirty="0">
              <a:latin typeface="Arial" panose="020B0604020202020204" pitchFamily="34" charset="0"/>
            </a:endParaRPr>
          </a:p>
          <a:p>
            <a:r>
              <a:rPr lang="zh-CN" altLang="en-US" sz="2400" b="1" dirty="0">
                <a:latin typeface="Arial" panose="020B0604020202020204" pitchFamily="34" charset="0"/>
              </a:rPr>
              <a:t>                                            北国风光，千里冰封，万里</a:t>
            </a:r>
            <a:r>
              <a:rPr lang="en-US" altLang="zh-CN" sz="2400" b="1" dirty="0">
                <a:latin typeface="Arial" panose="020B0604020202020204" pitchFamily="34" charset="0"/>
              </a:rPr>
              <a:t>/</a:t>
            </a:r>
            <a:r>
              <a:rPr lang="zh-CN" altLang="en-US" sz="2400" b="1" dirty="0">
                <a:latin typeface="Arial" panose="020B0604020202020204" pitchFamily="34" charset="0"/>
              </a:rPr>
              <a:t>雪飘。</a:t>
            </a:r>
            <a:endParaRPr lang="en-US" altLang="zh-CN" sz="2400" b="1" dirty="0">
              <a:latin typeface="Arial" panose="020B0604020202020204" pitchFamily="34" charset="0"/>
            </a:endParaRPr>
          </a:p>
          <a:p>
            <a:r>
              <a:rPr lang="zh-CN" altLang="en-US" sz="2400" b="1" dirty="0">
                <a:latin typeface="Arial" panose="020B0604020202020204" pitchFamily="34" charset="0"/>
              </a:rPr>
              <a:t>                                            望长城内外，惟余莽莽；</a:t>
            </a:r>
            <a:endParaRPr lang="en-US" altLang="zh-CN" sz="2400" b="1" dirty="0">
              <a:latin typeface="Arial" panose="020B0604020202020204" pitchFamily="34" charset="0"/>
            </a:endParaRPr>
          </a:p>
          <a:p>
            <a:r>
              <a:rPr lang="en-US" altLang="zh-CN" sz="2400" b="1" dirty="0">
                <a:latin typeface="Arial" panose="020B0604020202020204" pitchFamily="34" charset="0"/>
              </a:rPr>
              <a:t>                                            </a:t>
            </a:r>
            <a:r>
              <a:rPr lang="zh-CN" altLang="en-US" sz="2400" b="1" dirty="0">
                <a:latin typeface="Arial" panose="020B0604020202020204" pitchFamily="34" charset="0"/>
              </a:rPr>
              <a:t>大河上下，顿失滔滔。</a:t>
            </a:r>
            <a:endParaRPr lang="en-US" altLang="zh-CN" sz="2400" b="1" dirty="0">
              <a:latin typeface="Arial" panose="020B0604020202020204" pitchFamily="34" charset="0"/>
            </a:endParaRPr>
          </a:p>
          <a:p>
            <a:r>
              <a:rPr lang="zh-CN" altLang="en-US" sz="2400" b="1" dirty="0">
                <a:latin typeface="Arial" panose="020B0604020202020204" pitchFamily="34" charset="0"/>
              </a:rPr>
              <a:t>                                            山舞银蛇，原驰蜡象，欲与天公试比高。</a:t>
            </a:r>
            <a:endParaRPr lang="en-US" altLang="zh-CN" sz="2400" b="1" dirty="0">
              <a:latin typeface="Arial" panose="020B0604020202020204" pitchFamily="34" charset="0"/>
            </a:endParaRPr>
          </a:p>
          <a:p>
            <a:r>
              <a:rPr lang="zh-CN" altLang="en-US" sz="2400" b="1" dirty="0">
                <a:latin typeface="Arial" panose="020B0604020202020204" pitchFamily="34" charset="0"/>
              </a:rPr>
              <a:t>                                            须晴日，看红装素裹，分外妖娆。</a:t>
            </a:r>
            <a:endParaRPr lang="en-US" altLang="zh-CN" sz="2400" b="1" dirty="0">
              <a:latin typeface="Arial" panose="020B0604020202020204" pitchFamily="34" charset="0"/>
            </a:endParaRPr>
          </a:p>
          <a:p>
            <a:r>
              <a:rPr lang="zh-CN" altLang="en-US" sz="2400" b="1" dirty="0">
                <a:latin typeface="Arial" panose="020B0604020202020204" pitchFamily="34" charset="0"/>
              </a:rPr>
              <a:t>                                            江山如此多娇，引无数英雄竞折腰。</a:t>
            </a:r>
            <a:endParaRPr lang="en-US" altLang="zh-CN" sz="2400" b="1" dirty="0">
              <a:latin typeface="Arial" panose="020B0604020202020204" pitchFamily="34" charset="0"/>
            </a:endParaRPr>
          </a:p>
          <a:p>
            <a:r>
              <a:rPr lang="zh-CN" altLang="en-US" sz="2400" b="1" dirty="0">
                <a:latin typeface="Arial" panose="020B0604020202020204" pitchFamily="34" charset="0"/>
              </a:rPr>
              <a:t>                                            惜秦皇汉武，略输文采；</a:t>
            </a:r>
            <a:endParaRPr lang="en-US" altLang="zh-CN" sz="2400" b="1" dirty="0">
              <a:latin typeface="Arial" panose="020B0604020202020204" pitchFamily="34" charset="0"/>
            </a:endParaRPr>
          </a:p>
          <a:p>
            <a:r>
              <a:rPr lang="zh-CN" altLang="en-US" sz="2400" b="1" dirty="0">
                <a:latin typeface="Arial" panose="020B0604020202020204" pitchFamily="34" charset="0"/>
              </a:rPr>
              <a:t>                                            唐宗宋祖，稍逊风骚。</a:t>
            </a:r>
            <a:endParaRPr lang="en-US" altLang="zh-CN" sz="2400" b="1" dirty="0">
              <a:latin typeface="Arial" panose="020B0604020202020204" pitchFamily="34" charset="0"/>
            </a:endParaRPr>
          </a:p>
          <a:p>
            <a:r>
              <a:rPr lang="zh-CN" altLang="en-US" sz="2400" b="1" dirty="0">
                <a:latin typeface="Arial" panose="020B0604020202020204" pitchFamily="34" charset="0"/>
              </a:rPr>
              <a:t>                                            一代天骄，成吉思汗，只识弯弓射大雕。</a:t>
            </a:r>
            <a:endParaRPr lang="en-US" altLang="zh-CN" sz="2400" b="1" dirty="0">
              <a:latin typeface="Arial" panose="020B0604020202020204" pitchFamily="34" charset="0"/>
            </a:endParaRPr>
          </a:p>
          <a:p>
            <a:r>
              <a:rPr lang="zh-CN" altLang="en-US" sz="2400" b="1" dirty="0">
                <a:latin typeface="Arial" panose="020B0604020202020204" pitchFamily="34" charset="0"/>
              </a:rPr>
              <a:t>                                           俱往矣，数</a:t>
            </a:r>
            <a:r>
              <a:rPr lang="en-US" altLang="zh-CN" sz="2400" b="1" dirty="0">
                <a:latin typeface="Arial" panose="020B0604020202020204" pitchFamily="34" charset="0"/>
              </a:rPr>
              <a:t>/</a:t>
            </a:r>
            <a:r>
              <a:rPr lang="zh-CN" altLang="en-US" sz="2400" b="1" dirty="0">
                <a:latin typeface="Arial" panose="020B0604020202020204" pitchFamily="34" charset="0"/>
              </a:rPr>
              <a:t>风流人物，还看今朝。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101" name="TextBox 19"/>
          <p:cNvSpPr txBox="1"/>
          <p:nvPr/>
        </p:nvSpPr>
        <p:spPr>
          <a:xfrm>
            <a:off x="5029200" y="404813"/>
            <a:ext cx="4032250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000" dirty="0">
                <a:solidFill>
                  <a:srgbClr val="7030A0"/>
                </a:solidFill>
                <a:latin typeface="方正综艺简体" pitchFamily="2" charset="-122"/>
                <a:ea typeface="方正综艺简体" pitchFamily="2" charset="-122"/>
              </a:rPr>
              <a:t>通过诗词欣赏，来感受其中的意境</a:t>
            </a:r>
            <a:endParaRPr lang="zh-CN" altLang="en-US" sz="2000" dirty="0">
              <a:solidFill>
                <a:srgbClr val="7030A0"/>
              </a:solidFill>
              <a:latin typeface="方正综艺简体" pitchFamily="2" charset="-122"/>
              <a:ea typeface="方正综艺简体" pitchFamily="2" charset="-122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Line 14"/>
          <p:cNvSpPr/>
          <p:nvPr/>
        </p:nvSpPr>
        <p:spPr>
          <a:xfrm>
            <a:off x="-1219200" y="895350"/>
            <a:ext cx="10363200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33794" name="Picture 2" descr="瀑布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9338" y="1030288"/>
            <a:ext cx="3352800" cy="3219450"/>
          </a:xfrm>
          <a:prstGeom prst="rect">
            <a:avLst/>
          </a:prstGeom>
          <a:noFill/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124" name="Text Box 7"/>
          <p:cNvSpPr txBox="1"/>
          <p:nvPr/>
        </p:nvSpPr>
        <p:spPr>
          <a:xfrm>
            <a:off x="6629400" y="133350"/>
            <a:ext cx="2286000" cy="1262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方正姚体" pitchFamily="2" charset="-122"/>
              </a:rPr>
              <a:t>学会比较</a:t>
            </a:r>
            <a:endParaRPr lang="zh-CN" altLang="en-US" sz="4000" b="1" dirty="0">
              <a:solidFill>
                <a:srgbClr val="7030A0"/>
              </a:solidFill>
              <a:latin typeface="Times New Roman" panose="02020603050405020304" pitchFamily="18" charset="0"/>
              <a:ea typeface="方正姚体" pitchFamily="2" charset="-122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sz="2400" dirty="0">
              <a:latin typeface="Times New Roman" panose="02020603050405020304" pitchFamily="18" charset="0"/>
            </a:endParaRPr>
          </a:p>
        </p:txBody>
      </p:sp>
      <p:pic>
        <p:nvPicPr>
          <p:cNvPr id="33800" name="Picture 8" descr="观瀑图－付"/>
          <p:cNvPicPr>
            <a:picLocks noChangeAspect="1"/>
          </p:cNvPicPr>
          <p:nvPr/>
        </p:nvPicPr>
        <p:blipFill>
          <a:blip r:embed="rId2">
            <a:lum contrast="18000"/>
          </a:blip>
          <a:stretch>
            <a:fillRect/>
          </a:stretch>
        </p:blipFill>
        <p:spPr>
          <a:xfrm>
            <a:off x="755650" y="1030288"/>
            <a:ext cx="2970213" cy="4953000"/>
          </a:xfrm>
          <a:prstGeom prst="rect">
            <a:avLst/>
          </a:prstGeom>
          <a:noFill/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3802" name="Text Box 10"/>
          <p:cNvSpPr txBox="1"/>
          <p:nvPr/>
        </p:nvSpPr>
        <p:spPr>
          <a:xfrm>
            <a:off x="4252913" y="4635500"/>
            <a:ext cx="44958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大自然</a:t>
            </a:r>
            <a:r>
              <a:rPr lang="en-US" altLang="zh-CN" sz="2800" b="1" dirty="0">
                <a:latin typeface="Times New Roman" panose="02020603050405020304" pitchFamily="18" charset="0"/>
                <a:ea typeface="华文新魏" pitchFamily="2" charset="-122"/>
              </a:rPr>
              <a:t>—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画家</a:t>
            </a:r>
            <a:r>
              <a:rPr lang="en-US" altLang="zh-CN" sz="2800" b="1" dirty="0">
                <a:latin typeface="Times New Roman" panose="02020603050405020304" pitchFamily="18" charset="0"/>
                <a:ea typeface="华文新魏" pitchFamily="2" charset="-122"/>
              </a:rPr>
              <a:t>—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</a:rPr>
              <a:t>山水画是怎样的关系？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3803" name="Text Box 11"/>
          <p:cNvSpPr txBox="1"/>
          <p:nvPr/>
        </p:nvSpPr>
        <p:spPr>
          <a:xfrm>
            <a:off x="1160463" y="6165850"/>
            <a:ext cx="3124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latin typeface="幼圆" pitchFamily="49" charset="-122"/>
                <a:ea typeface="幼圆" pitchFamily="49" charset="-122"/>
              </a:rPr>
              <a:t>观瀑图   傅报石</a:t>
            </a:r>
            <a:endParaRPr lang="zh-CN" altLang="en-US" sz="2000" b="1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/>
      <p:bldP spid="338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Line 11"/>
          <p:cNvSpPr/>
          <p:nvPr/>
        </p:nvSpPr>
        <p:spPr>
          <a:xfrm>
            <a:off x="-1219200" y="990600"/>
            <a:ext cx="10363200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34819" name="Picture 3" descr="桂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0563" y="4362450"/>
            <a:ext cx="3398837" cy="2235200"/>
          </a:xfrm>
          <a:prstGeom prst="rect">
            <a:avLst/>
          </a:prstGeom>
          <a:noFill/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4823" name="Picture 7" descr="白雪石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298575"/>
            <a:ext cx="5715000" cy="3067050"/>
          </a:xfrm>
          <a:prstGeom prst="rect">
            <a:avLst/>
          </a:prstGeom>
          <a:noFill/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4825" name="Rectangle 9"/>
          <p:cNvSpPr>
            <a:spLocks noGrp="1"/>
          </p:cNvSpPr>
          <p:nvPr>
            <p:ph type="title"/>
          </p:nvPr>
        </p:nvSpPr>
        <p:spPr>
          <a:xfrm>
            <a:off x="2195513" y="4975225"/>
            <a:ext cx="1905000" cy="685800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2000" b="1" dirty="0">
                <a:solidFill>
                  <a:schemeClr val="tx1"/>
                </a:solidFill>
                <a:ea typeface="幼圆" pitchFamily="49" charset="-122"/>
              </a:rPr>
              <a:t>桂林山水</a:t>
            </a:r>
            <a:br>
              <a:rPr lang="zh-CN" altLang="en-US" sz="2000" b="1" dirty="0">
                <a:solidFill>
                  <a:schemeClr val="tx1"/>
                </a:solidFill>
                <a:ea typeface="幼圆" pitchFamily="49" charset="-122"/>
              </a:rPr>
            </a:br>
            <a:r>
              <a:rPr lang="zh-CN" altLang="en-US" sz="2000" b="1" dirty="0">
                <a:solidFill>
                  <a:schemeClr val="tx1"/>
                </a:solidFill>
                <a:ea typeface="幼圆" pitchFamily="49" charset="-122"/>
              </a:rPr>
              <a:t>（摄影）</a:t>
            </a:r>
            <a:endParaRPr lang="zh-CN" altLang="en-US" sz="2000" dirty="0">
              <a:solidFill>
                <a:schemeClr val="tx1"/>
              </a:solidFill>
              <a:ea typeface="幼圆" pitchFamily="49" charset="-122"/>
            </a:endParaRPr>
          </a:p>
        </p:txBody>
      </p:sp>
      <p:sp>
        <p:nvSpPr>
          <p:cNvPr id="6150" name="Text Box 10"/>
          <p:cNvSpPr txBox="1"/>
          <p:nvPr/>
        </p:nvSpPr>
        <p:spPr>
          <a:xfrm>
            <a:off x="6172200" y="228600"/>
            <a:ext cx="3124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方正姚体" pitchFamily="2" charset="-122"/>
              </a:rPr>
              <a:t>学会比较</a:t>
            </a:r>
            <a:endParaRPr lang="zh-CN" altLang="en-US" sz="4000" b="1" dirty="0">
              <a:solidFill>
                <a:srgbClr val="7030A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34829" name="Text Box 13"/>
          <p:cNvSpPr txBox="1"/>
          <p:nvPr/>
        </p:nvSpPr>
        <p:spPr>
          <a:xfrm>
            <a:off x="6008688" y="1844675"/>
            <a:ext cx="2667000" cy="1311275"/>
          </a:xfrm>
          <a:prstGeom prst="rect">
            <a:avLst/>
          </a:prstGeom>
          <a:noFill/>
          <a:ln w="6350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latin typeface="幼圆" pitchFamily="49" charset="-122"/>
                <a:ea typeface="幼圆" pitchFamily="49" charset="-122"/>
              </a:rPr>
              <a:t>   </a:t>
            </a:r>
            <a:r>
              <a:rPr lang="zh-CN" altLang="en-US" sz="2000" b="1" dirty="0">
                <a:latin typeface="幼圆" pitchFamily="49" charset="-122"/>
                <a:ea typeface="幼圆" pitchFamily="49" charset="-122"/>
              </a:rPr>
              <a:t>江作青罗带</a:t>
            </a:r>
            <a:endParaRPr lang="zh-CN" altLang="en-US" sz="2000" b="1" dirty="0">
              <a:latin typeface="幼圆" pitchFamily="49" charset="-122"/>
              <a:ea typeface="幼圆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latin typeface="幼圆" pitchFamily="49" charset="-122"/>
                <a:ea typeface="幼圆" pitchFamily="49" charset="-122"/>
              </a:rPr>
              <a:t>   山如碧玉簪 </a:t>
            </a:r>
            <a:endParaRPr lang="zh-CN" altLang="en-US" sz="2000" b="1" dirty="0">
              <a:latin typeface="幼圆" pitchFamily="49" charset="-122"/>
              <a:ea typeface="幼圆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latin typeface="幼圆" pitchFamily="49" charset="-122"/>
                <a:ea typeface="幼圆" pitchFamily="49" charset="-122"/>
              </a:rPr>
              <a:t>（中国画）白雪石</a:t>
            </a:r>
            <a:endParaRPr lang="zh-CN" altLang="en-US" sz="2000" b="1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/>
      <p:bldP spid="348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4" name="Picture 2" descr="树－倪照片"/>
          <p:cNvPicPr>
            <a:picLocks noChangeAspect="1"/>
          </p:cNvPicPr>
          <p:nvPr/>
        </p:nvPicPr>
        <p:blipFill>
          <a:blip r:embed="rId1">
            <a:lum contrast="12000"/>
          </a:blip>
          <a:stretch>
            <a:fillRect/>
          </a:stretch>
        </p:blipFill>
        <p:spPr>
          <a:xfrm>
            <a:off x="838200" y="381000"/>
            <a:ext cx="2954338" cy="4343400"/>
          </a:xfrm>
          <a:prstGeom prst="rect">
            <a:avLst/>
          </a:prstGeom>
          <a:noFill/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4035" name="Picture 3" descr="倪赞－鱼庄秋霁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04800"/>
            <a:ext cx="2955925" cy="6096000"/>
          </a:xfrm>
          <a:prstGeom prst="rect">
            <a:avLst/>
          </a:prstGeom>
          <a:noFill/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4036" name="Rectangle 4"/>
          <p:cNvSpPr>
            <a:spLocks noGrp="1"/>
          </p:cNvSpPr>
          <p:nvPr>
            <p:ph type="title"/>
          </p:nvPr>
        </p:nvSpPr>
        <p:spPr>
          <a:xfrm>
            <a:off x="0" y="5791200"/>
            <a:ext cx="5105400" cy="762000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2000" b="1" dirty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渔庄秋霁图  倪瓒 （元）</a:t>
            </a:r>
            <a:endParaRPr lang="zh-CN" altLang="en-US" sz="2000" dirty="0">
              <a:solidFill>
                <a:schemeClr val="tx1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7173" name="Text Box 5"/>
          <p:cNvSpPr txBox="1"/>
          <p:nvPr/>
        </p:nvSpPr>
        <p:spPr>
          <a:xfrm>
            <a:off x="8039100" y="304800"/>
            <a:ext cx="800100" cy="35814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方正姚体" pitchFamily="2" charset="-122"/>
              </a:rPr>
              <a:t>学会比较</a:t>
            </a:r>
            <a:endParaRPr lang="zh-CN" altLang="en-US" sz="4000" b="1" dirty="0">
              <a:solidFill>
                <a:srgbClr val="7030A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7174" name="Line 8"/>
          <p:cNvSpPr/>
          <p:nvPr/>
        </p:nvSpPr>
        <p:spPr>
          <a:xfrm>
            <a:off x="8077200" y="-533400"/>
            <a:ext cx="0" cy="7391400"/>
          </a:xfrm>
          <a:prstGeom prst="line">
            <a:avLst/>
          </a:prstGeom>
          <a:ln w="63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7" name="Picture 3" descr="水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1600200"/>
            <a:ext cx="3276600" cy="3276600"/>
          </a:xfrm>
          <a:prstGeom prst="rect">
            <a:avLst/>
          </a:prstGeom>
          <a:noFill/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1989" name="Picture 5" descr="林风眠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676400"/>
            <a:ext cx="3200400" cy="3144838"/>
          </a:xfrm>
          <a:prstGeom prst="rect">
            <a:avLst/>
          </a:prstGeom>
          <a:noFill/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1990" name="Rectangle 6"/>
          <p:cNvSpPr>
            <a:spLocks noGrp="1"/>
          </p:cNvSpPr>
          <p:nvPr>
            <p:ph type="title"/>
          </p:nvPr>
        </p:nvSpPr>
        <p:spPr>
          <a:xfrm>
            <a:off x="4876800" y="5029200"/>
            <a:ext cx="3124200" cy="533400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2400" b="1" dirty="0">
                <a:solidFill>
                  <a:schemeClr val="tx1"/>
                </a:solidFill>
                <a:ea typeface="幼圆" pitchFamily="49" charset="-122"/>
              </a:rPr>
              <a:t>林风眠  （ 中国画）</a:t>
            </a:r>
            <a:endParaRPr lang="zh-CN" altLang="en-US" sz="2400" b="1" dirty="0">
              <a:solidFill>
                <a:schemeClr val="tx1"/>
              </a:solidFill>
              <a:ea typeface="幼圆" pitchFamily="49" charset="-122"/>
            </a:endParaRPr>
          </a:p>
        </p:txBody>
      </p:sp>
      <p:sp>
        <p:nvSpPr>
          <p:cNvPr id="8197" name="Text Box 7"/>
          <p:cNvSpPr txBox="1"/>
          <p:nvPr/>
        </p:nvSpPr>
        <p:spPr>
          <a:xfrm>
            <a:off x="6629400" y="304800"/>
            <a:ext cx="2971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方正姚体" pitchFamily="2" charset="-122"/>
              </a:rPr>
              <a:t>学会比较</a:t>
            </a:r>
            <a:endParaRPr lang="zh-CN" altLang="en-US" sz="4000" b="1" dirty="0">
              <a:solidFill>
                <a:srgbClr val="7030A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41992" name="Text Box 8"/>
          <p:cNvSpPr txBox="1"/>
          <p:nvPr/>
        </p:nvSpPr>
        <p:spPr>
          <a:xfrm>
            <a:off x="762000" y="5105400"/>
            <a:ext cx="2590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幼圆" pitchFamily="49" charset="-122"/>
              </a:rPr>
              <a:t>暮归 （ 摄影）</a:t>
            </a:r>
            <a:endParaRPr lang="zh-CN" altLang="en-US" sz="2400" b="1" dirty="0">
              <a:latin typeface="Times New Roman" panose="02020603050405020304" pitchFamily="18" charset="0"/>
              <a:ea typeface="幼圆" pitchFamily="49" charset="-122"/>
            </a:endParaRPr>
          </a:p>
        </p:txBody>
      </p:sp>
      <p:sp>
        <p:nvSpPr>
          <p:cNvPr id="8199" name="Line 9"/>
          <p:cNvSpPr/>
          <p:nvPr/>
        </p:nvSpPr>
        <p:spPr>
          <a:xfrm flipV="1">
            <a:off x="-2743200" y="990600"/>
            <a:ext cx="19050000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419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Line 2"/>
          <p:cNvSpPr/>
          <p:nvPr/>
        </p:nvSpPr>
        <p:spPr>
          <a:xfrm>
            <a:off x="0" y="1143000"/>
            <a:ext cx="9525000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19" name="Text Box 3"/>
          <p:cNvSpPr txBox="1"/>
          <p:nvPr/>
        </p:nvSpPr>
        <p:spPr>
          <a:xfrm>
            <a:off x="6400800" y="381000"/>
            <a:ext cx="2514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方正姚体" pitchFamily="2" charset="-122"/>
              </a:rPr>
              <a:t>学会比较</a:t>
            </a:r>
            <a:endParaRPr lang="zh-CN" altLang="en-US" sz="4000" b="1" dirty="0">
              <a:solidFill>
                <a:srgbClr val="7030A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57348" name="Text Box 4"/>
          <p:cNvSpPr txBox="1"/>
          <p:nvPr/>
        </p:nvSpPr>
        <p:spPr>
          <a:xfrm>
            <a:off x="827088" y="1371600"/>
            <a:ext cx="5029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华文新魏" pitchFamily="2" charset="-122"/>
              </a:rPr>
              <a:t>同一景物不同画家的不同表现给我们什么感受？</a:t>
            </a:r>
            <a:endParaRPr lang="zh-CN" altLang="en-US" sz="2800" b="1" dirty="0">
              <a:latin typeface="Times New Roman" panose="02020603050405020304" pitchFamily="18" charset="0"/>
              <a:ea typeface="华文新魏" pitchFamily="2" charset="-122"/>
            </a:endParaRPr>
          </a:p>
        </p:txBody>
      </p:sp>
      <p:pic>
        <p:nvPicPr>
          <p:cNvPr id="57351" name="Picture 7" descr="独钓"/>
          <p:cNvPicPr>
            <a:picLocks noChangeAspect="1"/>
          </p:cNvPicPr>
          <p:nvPr/>
        </p:nvPicPr>
        <p:blipFill>
          <a:blip r:embed="rId1">
            <a:lum contrast="30000"/>
          </a:blip>
          <a:stretch>
            <a:fillRect/>
          </a:stretch>
        </p:blipFill>
        <p:spPr>
          <a:xfrm>
            <a:off x="1042988" y="2747963"/>
            <a:ext cx="3816350" cy="2193925"/>
          </a:xfrm>
          <a:prstGeom prst="rect">
            <a:avLst/>
          </a:prstGeom>
          <a:noFill/>
          <a:ln w="9525" cap="flat" cmpd="sng">
            <a:solidFill>
              <a:srgbClr val="DDDDDD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7352" name="Text Box 8"/>
          <p:cNvSpPr txBox="1"/>
          <p:nvPr/>
        </p:nvSpPr>
        <p:spPr>
          <a:xfrm>
            <a:off x="1371600" y="5264150"/>
            <a:ext cx="3200400" cy="396875"/>
          </a:xfrm>
          <a:prstGeom prst="rect">
            <a:avLst/>
          </a:prstGeom>
          <a:noFill/>
          <a:ln w="6350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latin typeface="幼圆" pitchFamily="49" charset="-122"/>
                <a:ea typeface="幼圆" pitchFamily="49" charset="-122"/>
              </a:rPr>
              <a:t>寒江独钓图  马远  （宋）</a:t>
            </a:r>
            <a:endParaRPr lang="zh-CN" altLang="en-US" sz="2000" b="1" dirty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57353" name="Picture 9" descr="渔夫图－吴镇"/>
          <p:cNvPicPr>
            <a:picLocks noChangeAspect="1"/>
          </p:cNvPicPr>
          <p:nvPr/>
        </p:nvPicPr>
        <p:blipFill>
          <a:blip r:embed="rId2">
            <a:lum contrast="18000"/>
          </a:blip>
          <a:stretch>
            <a:fillRect/>
          </a:stretch>
        </p:blipFill>
        <p:spPr>
          <a:xfrm>
            <a:off x="6011863" y="1268413"/>
            <a:ext cx="1716087" cy="5233987"/>
          </a:xfrm>
          <a:prstGeom prst="rect">
            <a:avLst/>
          </a:prstGeom>
          <a:noFill/>
          <a:ln w="9525" cap="flat" cmpd="sng">
            <a:solidFill>
              <a:srgbClr val="CCFF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224" name="TextBox 10"/>
          <p:cNvSpPr txBox="1"/>
          <p:nvPr/>
        </p:nvSpPr>
        <p:spPr>
          <a:xfrm>
            <a:off x="8027988" y="2133600"/>
            <a:ext cx="461962" cy="2497138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b="1" dirty="0"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b="1" dirty="0">
                <a:latin typeface="幼圆" pitchFamily="49" charset="-122"/>
                <a:ea typeface="幼圆" pitchFamily="49" charset="-122"/>
              </a:rPr>
              <a:t>渔夫图   吴镇 （元）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Line 9"/>
          <p:cNvSpPr/>
          <p:nvPr/>
        </p:nvSpPr>
        <p:spPr>
          <a:xfrm>
            <a:off x="0" y="1143000"/>
            <a:ext cx="9525000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37890" name="Picture 2" descr="漓江山水天下殊-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0" y="2133600"/>
            <a:ext cx="3276600" cy="2674938"/>
          </a:xfrm>
          <a:prstGeom prst="rect">
            <a:avLst/>
          </a:prstGeom>
          <a:noFill/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7891" name="Text Box 3"/>
          <p:cNvSpPr txBox="1"/>
          <p:nvPr/>
        </p:nvSpPr>
        <p:spPr>
          <a:xfrm>
            <a:off x="4724400" y="5181600"/>
            <a:ext cx="3733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ea typeface="幼圆" pitchFamily="49" charset="-122"/>
              </a:rPr>
              <a:t>漓江山水天下殊   李可染</a:t>
            </a:r>
            <a:endParaRPr lang="zh-CN" altLang="en-US" sz="2000" b="1" dirty="0">
              <a:latin typeface="Times New Roman" panose="02020603050405020304" pitchFamily="18" charset="0"/>
              <a:ea typeface="幼圆" pitchFamily="49" charset="-122"/>
            </a:endParaRPr>
          </a:p>
        </p:txBody>
      </p:sp>
      <p:pic>
        <p:nvPicPr>
          <p:cNvPr id="37893" name="Picture 5" descr="漓江雨霁－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8200"/>
            <a:ext cx="2820988" cy="4114800"/>
          </a:xfrm>
          <a:prstGeom prst="rect">
            <a:avLst/>
          </a:prstGeom>
          <a:noFill/>
          <a:ln w="9525" cap="flat" cmpd="sng">
            <a:solidFill>
              <a:srgbClr val="CCCC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7894" name="Text Box 6"/>
          <p:cNvSpPr txBox="1"/>
          <p:nvPr/>
        </p:nvSpPr>
        <p:spPr>
          <a:xfrm>
            <a:off x="685800" y="5181600"/>
            <a:ext cx="2895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latin typeface="幼圆" pitchFamily="49" charset="-122"/>
                <a:ea typeface="幼圆" pitchFamily="49" charset="-122"/>
              </a:rPr>
              <a:t>漓江雨霁  白雪石</a:t>
            </a:r>
            <a:endParaRPr lang="zh-CN" altLang="en-US" sz="2000" b="1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247" name="Text Box 7"/>
          <p:cNvSpPr txBox="1"/>
          <p:nvPr/>
        </p:nvSpPr>
        <p:spPr>
          <a:xfrm>
            <a:off x="6400800" y="381000"/>
            <a:ext cx="2514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方正姚体" pitchFamily="2" charset="-122"/>
              </a:rPr>
              <a:t>学会比较</a:t>
            </a:r>
            <a:endParaRPr lang="zh-CN" altLang="en-US" sz="4000" b="1" dirty="0">
              <a:solidFill>
                <a:srgbClr val="7030A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4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2098</Words>
  <Application>WPS 演示</Application>
  <PresentationFormat>全屏显示(4:3)</PresentationFormat>
  <Paragraphs>236</Paragraphs>
  <Slides>26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Arial</vt:lpstr>
      <vt:lpstr>宋体</vt:lpstr>
      <vt:lpstr>Wingdings</vt:lpstr>
      <vt:lpstr>Times New Roman</vt:lpstr>
      <vt:lpstr>Calibri</vt:lpstr>
      <vt:lpstr>方正综艺简体</vt:lpstr>
      <vt:lpstr>黑体</vt:lpstr>
      <vt:lpstr>华文新魏</vt:lpstr>
      <vt:lpstr>方正姚体</vt:lpstr>
      <vt:lpstr>方正舒体</vt:lpstr>
      <vt:lpstr>幼圆</vt:lpstr>
      <vt:lpstr>华文彩云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美术八年级第16册</dc:title>
  <dc:creator>mvmouse</dc:creator>
  <cp:lastModifiedBy>Administrator</cp:lastModifiedBy>
  <cp:revision>154</cp:revision>
  <dcterms:created xsi:type="dcterms:W3CDTF">2003-06-25T03:18:24Z</dcterms:created>
  <dcterms:modified xsi:type="dcterms:W3CDTF">2017-06-22T00:06:27Z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